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 id="2147483680" r:id="rId4"/>
    <p:sldMasterId id="2147483693" r:id="rId5"/>
  </p:sldMasterIdLst>
  <p:notesMasterIdLst>
    <p:notesMasterId r:id="rId154"/>
  </p:notesMasterIdLst>
  <p:sldIdLst>
    <p:sldId id="256" r:id="rId6"/>
    <p:sldId id="1081" r:id="rId7"/>
    <p:sldId id="2756" r:id="rId8"/>
    <p:sldId id="2740" r:id="rId9"/>
    <p:sldId id="2741" r:id="rId10"/>
    <p:sldId id="2742" r:id="rId11"/>
    <p:sldId id="2743" r:id="rId12"/>
    <p:sldId id="1059" r:id="rId13"/>
    <p:sldId id="1078" r:id="rId14"/>
    <p:sldId id="1079" r:id="rId15"/>
    <p:sldId id="1080" r:id="rId16"/>
    <p:sldId id="1077" r:id="rId17"/>
    <p:sldId id="2765" r:id="rId18"/>
    <p:sldId id="1067" r:id="rId19"/>
    <p:sldId id="1056" r:id="rId20"/>
    <p:sldId id="2762" r:id="rId21"/>
    <p:sldId id="2734" r:id="rId22"/>
    <p:sldId id="1054" r:id="rId23"/>
    <p:sldId id="1084" r:id="rId24"/>
    <p:sldId id="1085" r:id="rId25"/>
    <p:sldId id="1055" r:id="rId26"/>
    <p:sldId id="2729" r:id="rId27"/>
    <p:sldId id="1075" r:id="rId28"/>
    <p:sldId id="1076" r:id="rId29"/>
    <p:sldId id="1083" r:id="rId30"/>
    <p:sldId id="1086" r:id="rId31"/>
    <p:sldId id="2725" r:id="rId32"/>
    <p:sldId id="2723" r:id="rId33"/>
    <p:sldId id="2724" r:id="rId34"/>
    <p:sldId id="2727" r:id="rId35"/>
    <p:sldId id="2726" r:id="rId36"/>
    <p:sldId id="2750" r:id="rId37"/>
    <p:sldId id="2751" r:id="rId38"/>
    <p:sldId id="2730" r:id="rId39"/>
    <p:sldId id="2969" r:id="rId40"/>
    <p:sldId id="2973" r:id="rId41"/>
    <p:sldId id="2971" r:id="rId42"/>
    <p:sldId id="2972" r:id="rId43"/>
    <p:sldId id="896" r:id="rId44"/>
    <p:sldId id="2731" r:id="rId45"/>
    <p:sldId id="868" r:id="rId46"/>
    <p:sldId id="2974" r:id="rId47"/>
    <p:sldId id="2963" r:id="rId48"/>
    <p:sldId id="918" r:id="rId49"/>
    <p:sldId id="2970" r:id="rId50"/>
    <p:sldId id="2739" r:id="rId51"/>
    <p:sldId id="2975" r:id="rId52"/>
    <p:sldId id="2766" r:id="rId53"/>
    <p:sldId id="2732" r:id="rId54"/>
    <p:sldId id="2733" r:id="rId55"/>
    <p:sldId id="2958" r:id="rId56"/>
    <p:sldId id="2965" r:id="rId57"/>
    <p:sldId id="2968" r:id="rId58"/>
    <p:sldId id="2966" r:id="rId59"/>
    <p:sldId id="2735" r:id="rId60"/>
    <p:sldId id="2964" r:id="rId61"/>
    <p:sldId id="873" r:id="rId62"/>
    <p:sldId id="529" r:id="rId63"/>
    <p:sldId id="497" r:id="rId64"/>
    <p:sldId id="498" r:id="rId65"/>
    <p:sldId id="499" r:id="rId66"/>
    <p:sldId id="500" r:id="rId67"/>
    <p:sldId id="2759" r:id="rId68"/>
    <p:sldId id="874" r:id="rId69"/>
    <p:sldId id="893" r:id="rId70"/>
    <p:sldId id="2772" r:id="rId71"/>
    <p:sldId id="919" r:id="rId72"/>
    <p:sldId id="2771" r:id="rId73"/>
    <p:sldId id="2770" r:id="rId74"/>
    <p:sldId id="920" r:id="rId75"/>
    <p:sldId id="505" r:id="rId76"/>
    <p:sldId id="876" r:id="rId77"/>
    <p:sldId id="508" r:id="rId78"/>
    <p:sldId id="877" r:id="rId79"/>
    <p:sldId id="878" r:id="rId80"/>
    <p:sldId id="2755" r:id="rId81"/>
    <p:sldId id="879" r:id="rId82"/>
    <p:sldId id="880" r:id="rId83"/>
    <p:sldId id="538" r:id="rId84"/>
    <p:sldId id="881" r:id="rId85"/>
    <p:sldId id="2754" r:id="rId86"/>
    <p:sldId id="2757" r:id="rId87"/>
    <p:sldId id="2753" r:id="rId88"/>
    <p:sldId id="2752" r:id="rId89"/>
    <p:sldId id="882" r:id="rId90"/>
    <p:sldId id="889" r:id="rId91"/>
    <p:sldId id="257" r:id="rId92"/>
    <p:sldId id="478" r:id="rId93"/>
    <p:sldId id="479" r:id="rId94"/>
    <p:sldId id="552" r:id="rId95"/>
    <p:sldId id="553" r:id="rId96"/>
    <p:sldId id="554" r:id="rId97"/>
    <p:sldId id="504" r:id="rId98"/>
    <p:sldId id="2746" r:id="rId99"/>
    <p:sldId id="2720" r:id="rId100"/>
    <p:sldId id="473" r:id="rId101"/>
    <p:sldId id="2745" r:id="rId102"/>
    <p:sldId id="2663" r:id="rId103"/>
    <p:sldId id="551" r:id="rId104"/>
    <p:sldId id="2664" r:id="rId105"/>
    <p:sldId id="572" r:id="rId106"/>
    <p:sldId id="564" r:id="rId107"/>
    <p:sldId id="565" r:id="rId108"/>
    <p:sldId id="570" r:id="rId109"/>
    <p:sldId id="569" r:id="rId110"/>
    <p:sldId id="2728" r:id="rId111"/>
    <p:sldId id="520" r:id="rId112"/>
    <p:sldId id="2666" r:id="rId113"/>
    <p:sldId id="567" r:id="rId114"/>
    <p:sldId id="568" r:id="rId115"/>
    <p:sldId id="573" r:id="rId116"/>
    <p:sldId id="2758" r:id="rId117"/>
    <p:sldId id="2767" r:id="rId118"/>
    <p:sldId id="2768" r:id="rId119"/>
    <p:sldId id="536" r:id="rId120"/>
    <p:sldId id="519" r:id="rId121"/>
    <p:sldId id="910" r:id="rId122"/>
    <p:sldId id="521" r:id="rId123"/>
    <p:sldId id="522" r:id="rId124"/>
    <p:sldId id="523" r:id="rId125"/>
    <p:sldId id="903" r:id="rId126"/>
    <p:sldId id="906" r:id="rId127"/>
    <p:sldId id="902" r:id="rId128"/>
    <p:sldId id="899" r:id="rId129"/>
    <p:sldId id="900" r:id="rId130"/>
    <p:sldId id="2737" r:id="rId131"/>
    <p:sldId id="2738" r:id="rId132"/>
    <p:sldId id="986" r:id="rId133"/>
    <p:sldId id="989" r:id="rId134"/>
    <p:sldId id="990" r:id="rId135"/>
    <p:sldId id="995" r:id="rId136"/>
    <p:sldId id="1072" r:id="rId137"/>
    <p:sldId id="1071" r:id="rId138"/>
    <p:sldId id="1082" r:id="rId139"/>
    <p:sldId id="2749" r:id="rId140"/>
    <p:sldId id="2748" r:id="rId141"/>
    <p:sldId id="2744" r:id="rId142"/>
    <p:sldId id="2761" r:id="rId143"/>
    <p:sldId id="2760" r:id="rId144"/>
    <p:sldId id="2763" r:id="rId145"/>
    <p:sldId id="1062" r:id="rId146"/>
    <p:sldId id="2747" r:id="rId147"/>
    <p:sldId id="2736" r:id="rId148"/>
    <p:sldId id="974" r:id="rId149"/>
    <p:sldId id="2769" r:id="rId150"/>
    <p:sldId id="2764" r:id="rId151"/>
    <p:sldId id="2976" r:id="rId152"/>
    <p:sldId id="1057" r:id="rId1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605"/>
    <p:restoredTop sz="82009"/>
  </p:normalViewPr>
  <p:slideViewPr>
    <p:cSldViewPr snapToGrid="0">
      <p:cViewPr varScale="1">
        <p:scale>
          <a:sx n="162" d="100"/>
          <a:sy n="162" d="100"/>
        </p:scale>
        <p:origin x="192" y="360"/>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notesMaster" Target="notesMasters/notesMaster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421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217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247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51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878825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88</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89</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36994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98</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108</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2523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977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36588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232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74961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07926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351177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76315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166235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709377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30742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73104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2828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136998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7432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51309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9591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65126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932452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14088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42029503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050523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315268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41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5.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12/27/20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12/27/20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92" r:id="rId7"/>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3121851943"/>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1936638136"/>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image" Target="../media/image165.tiff"/><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0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153.png"/></Relationships>
</file>

<file path=ppt/slides/_rels/slide10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75.png"/><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youtu.be/IOiZatlZtGU?t=1594" TargetMode="Externa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youtu.be/BdXWlQsd7RI?t=511" TargetMode="Externa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8" Type="http://schemas.openxmlformats.org/officeDocument/2006/relationships/image" Target="../media/image184.jpeg"/><Relationship Id="rId13" Type="http://schemas.openxmlformats.org/officeDocument/2006/relationships/image" Target="../media/image189.png"/><Relationship Id="rId3" Type="http://schemas.openxmlformats.org/officeDocument/2006/relationships/image" Target="../media/image179.jpeg"/><Relationship Id="rId7" Type="http://schemas.openxmlformats.org/officeDocument/2006/relationships/image" Target="../media/image183.jpeg"/><Relationship Id="rId12" Type="http://schemas.openxmlformats.org/officeDocument/2006/relationships/image" Target="../media/image188.png"/><Relationship Id="rId2" Type="http://schemas.openxmlformats.org/officeDocument/2006/relationships/image" Target="../media/image178.jpeg"/><Relationship Id="rId1" Type="http://schemas.openxmlformats.org/officeDocument/2006/relationships/slideLayout" Target="../slideLayouts/slideLayout24.xml"/><Relationship Id="rId6" Type="http://schemas.openxmlformats.org/officeDocument/2006/relationships/image" Target="../media/image182.jpeg"/><Relationship Id="rId11" Type="http://schemas.openxmlformats.org/officeDocument/2006/relationships/image" Target="../media/image187.png"/><Relationship Id="rId5" Type="http://schemas.openxmlformats.org/officeDocument/2006/relationships/image" Target="../media/image181.jpeg"/><Relationship Id="rId10" Type="http://schemas.openxmlformats.org/officeDocument/2006/relationships/image" Target="../media/image186.jpeg"/><Relationship Id="rId4" Type="http://schemas.openxmlformats.org/officeDocument/2006/relationships/image" Target="../media/image180.jpeg"/><Relationship Id="rId9" Type="http://schemas.openxmlformats.org/officeDocument/2006/relationships/image" Target="../media/image185.jpe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1.png"/></Relationships>
</file>

<file path=ppt/slides/_rels/slide1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2.png"/></Relationships>
</file>

<file path=ppt/slides/_rels/slide1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3.png"/></Relationships>
</file>

<file path=ppt/slides/_rels/slide1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5.png"/></Relationships>
</file>

<file path=ppt/slides/_rels/slide1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27.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28.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06.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203.png"/><Relationship Id="rId9" Type="http://schemas.openxmlformats.org/officeDocument/2006/relationships/hyperlink" Target="https://en.wikipedia.org/wiki/Nobel_Prize_in_Physics"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212.jpeg"/><Relationship Id="rId5" Type="http://schemas.openxmlformats.org/officeDocument/2006/relationships/hyperlink" Target="https://en.wikipedia.org/wiki/Rosetta_Stone" TargetMode="External"/><Relationship Id="rId4" Type="http://schemas.openxmlformats.org/officeDocument/2006/relationships/image" Target="../media/image21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5.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hyperlink" Target="http://www.math.jhu.edu/~eriehl/berkeley-logic.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40.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26.tiff"/><Relationship Id="rId4" Type="http://schemas.openxmlformats.org/officeDocument/2006/relationships/image" Target="../media/image225.png"/></Relationships>
</file>

<file path=ppt/slides/_rels/slide146.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QpDTcefoWEQ" TargetMode="Externa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47.xml.rels><?xml version="1.0" encoding="UTF-8" standalone="yes"?>
<Relationships xmlns="http://schemas.openxmlformats.org/package/2006/relationships"><Relationship Id="rId3" Type="http://schemas.openxmlformats.org/officeDocument/2006/relationships/image" Target="../media/image228.png"/><Relationship Id="rId7" Type="http://schemas.openxmlformats.org/officeDocument/2006/relationships/image" Target="../media/image230.png"/><Relationship Id="rId2" Type="http://schemas.openxmlformats.org/officeDocument/2006/relationships/hyperlink" Target="https://youtu.be/WLkMBMUk48E" TargetMode="External"/><Relationship Id="rId1" Type="http://schemas.openxmlformats.org/officeDocument/2006/relationships/slideLayout" Target="../slideLayouts/slideLayout2.xml"/><Relationship Id="rId6" Type="http://schemas.openxmlformats.org/officeDocument/2006/relationships/hyperlink" Target="https://youtu.be/WLkMBMUk48E?t=1618" TargetMode="External"/><Relationship Id="rId5" Type="http://schemas.openxmlformats.org/officeDocument/2006/relationships/image" Target="../media/image229.png"/><Relationship Id="rId4" Type="http://schemas.openxmlformats.org/officeDocument/2006/relationships/hyperlink" Target="https://youtu.be/WLkMBMUk48E?t=1086"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76.xml"/><Relationship Id="rId1" Type="http://schemas.openxmlformats.org/officeDocument/2006/relationships/slideLayout" Target="../slideLayouts/slideLayout8.xml"/><Relationship Id="rId6" Type="http://schemas.openxmlformats.org/officeDocument/2006/relationships/image" Target="../media/image232.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231.png"/></Relationships>
</file>

<file path=ppt/slides/_rels/slide15.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youtu.be/emDJTGTrEm0?t=474" TargetMode="External"/><Relationship Id="rId10" Type="http://schemas.openxmlformats.org/officeDocument/2006/relationships/image" Target="../media/image24.jpeg"/><Relationship Id="rId4" Type="http://schemas.openxmlformats.org/officeDocument/2006/relationships/image" Target="../media/image22.jpeg"/><Relationship Id="rId9" Type="http://schemas.openxmlformats.org/officeDocument/2006/relationships/hyperlink" Target="https://xanadu.com/tco/index.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9.png"/><Relationship Id="rId4" Type="http://schemas.openxmlformats.org/officeDocument/2006/relationships/hyperlink" Target="https://youtu.be/SEejivHRIbE" TargetMode="Externa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hyperlink" Target="https://youtu.be/lmcT2mP2bfE?t=481"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hyperlink" Target="https://youtu.be/lmcT2mP2bfE?t=967"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s://www.math3ma.com/blog/the-yoneda-perspective" TargetMode="External"/><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hyperlink" Target="https://youtu.be/vwF7AHTQaoc" TargetMode="External"/><Relationship Id="rId1" Type="http://schemas.openxmlformats.org/officeDocument/2006/relationships/slideLayout" Target="../slideLayouts/slideLayout2.xml"/><Relationship Id="rId6" Type="http://schemas.openxmlformats.org/officeDocument/2006/relationships/hyperlink" Target="https://youtu.be/vwF7AHTQaoc?t=19" TargetMode="External"/><Relationship Id="rId5" Type="http://schemas.openxmlformats.org/officeDocument/2006/relationships/image" Target="../media/image43.png"/><Relationship Id="rId4" Type="http://schemas.openxmlformats.org/officeDocument/2006/relationships/hyperlink" Target="https://youtu.be/vwF7AHTQaoc?t=8"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5.jpeg"/><Relationship Id="rId7" Type="http://schemas.openxmlformats.org/officeDocument/2006/relationships/image" Target="../media/image47.png"/><Relationship Id="rId2" Type="http://schemas.openxmlformats.org/officeDocument/2006/relationships/hyperlink" Target="https://en.wikipedia.org/wiki/Samuel_Eilenberg" TargetMode="External"/><Relationship Id="rId1" Type="http://schemas.openxmlformats.org/officeDocument/2006/relationships/slideLayout" Target="../slideLayouts/slideLayout21.xml"/><Relationship Id="rId6" Type="http://schemas.openxmlformats.org/officeDocument/2006/relationships/hyperlink" Target="https://www.ams.org/journals/tran/1945-058-00/S0002-9947-1945-0013131-6/S0002-9947-1945-0013131-6.pdf" TargetMode="External"/><Relationship Id="rId5" Type="http://schemas.openxmlformats.org/officeDocument/2006/relationships/image" Target="../media/image46.png"/><Relationship Id="rId10" Type="http://schemas.openxmlformats.org/officeDocument/2006/relationships/image" Target="../media/image49.jpeg"/><Relationship Id="rId4" Type="http://schemas.openxmlformats.org/officeDocument/2006/relationships/hyperlink" Target="https://youtu.be/qyBBD32pT98?t=3034" TargetMode="External"/><Relationship Id="rId9" Type="http://schemas.openxmlformats.org/officeDocument/2006/relationships/hyperlink" Target="https://en.wikipedia.org/wiki/Saunders_Mac_Lane"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Vladimir_Voevodsky" TargetMode="External"/><Relationship Id="rId3" Type="http://schemas.openxmlformats.org/officeDocument/2006/relationships/image" Target="../media/image50.png"/><Relationship Id="rId7" Type="http://schemas.openxmlformats.org/officeDocument/2006/relationships/hyperlink" Target="https://coq.inria.fr/" TargetMode="External"/><Relationship Id="rId2" Type="http://schemas.openxmlformats.org/officeDocument/2006/relationships/hyperlink" Target="https://homotopytypetheory.org/book/" TargetMode="External"/><Relationship Id="rId1" Type="http://schemas.openxmlformats.org/officeDocument/2006/relationships/slideLayout" Target="../slideLayouts/slideLayout21.xml"/><Relationship Id="rId6" Type="http://schemas.openxmlformats.org/officeDocument/2006/relationships/hyperlink" Target="https://en.wikipedia.org/wiki/Univalent_foundations" TargetMode="External"/><Relationship Id="rId11" Type="http://schemas.openxmlformats.org/officeDocument/2006/relationships/image" Target="../media/image53.png"/><Relationship Id="rId5" Type="http://schemas.openxmlformats.org/officeDocument/2006/relationships/image" Target="../media/image51.jpeg"/><Relationship Id="rId10" Type="http://schemas.openxmlformats.org/officeDocument/2006/relationships/hyperlink" Target="https://en.wikipedia.org/wiki/Coq#/media/File:Coq_8.5_stdlib_proof.png" TargetMode="External"/><Relationship Id="rId4" Type="http://schemas.openxmlformats.org/officeDocument/2006/relationships/hyperlink" Target="http://computingreviews.com/recommend/bestof/notableitems_2013.cfm" TargetMode="External"/><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math.ias.edu/~vladimir/Site3/Univalent_Foundations_files/2014_IAS.pdf" TargetMode="External"/><Relationship Id="rId1" Type="http://schemas.openxmlformats.org/officeDocument/2006/relationships/slideLayout" Target="../slideLayouts/slideLayout21.xml"/><Relationship Id="rId5" Type="http://schemas.openxmlformats.org/officeDocument/2006/relationships/image" Target="../media/image55.jpeg"/><Relationship Id="rId4" Type="http://schemas.openxmlformats.org/officeDocument/2006/relationships/hyperlink" Target="https://en.wikipedia.org/wiki/Vladimir_Voevodsk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1.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hyperlink" Target="https://www.math3ma.com/blog/matrices-probability-graphs" TargetMode="External"/><Relationship Id="rId5" Type="http://schemas.openxmlformats.org/officeDocument/2006/relationships/image" Target="../media/image60.jpeg"/><Relationship Id="rId4" Type="http://schemas.openxmlformats.org/officeDocument/2006/relationships/hyperlink" Target="https://www.math3ma.com/blog/a-diagram-is-a-functor"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math3ma.com/blog/what-is-a-functor-part-1" TargetMode="External"/><Relationship Id="rId3" Type="http://schemas.openxmlformats.org/officeDocument/2006/relationships/image" Target="../media/image59.png"/><Relationship Id="rId7" Type="http://schemas.openxmlformats.org/officeDocument/2006/relationships/image" Target="../media/image64.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hyperlink" Target="https://www.math3ma.com/blog/a-diagram-is-a-functor" TargetMode="External"/><Relationship Id="rId9" Type="http://schemas.openxmlformats.org/officeDocument/2006/relationships/hyperlink" Target="https://www.math3ma.com/blog/what-is-a-functor-part-2"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8" Type="http://schemas.openxmlformats.org/officeDocument/2006/relationships/hyperlink" Target="https://www.math3ma.com/blog/what-is-a-natural-transformation" TargetMode="External"/><Relationship Id="rId3" Type="http://schemas.openxmlformats.org/officeDocument/2006/relationships/image" Target="../media/image59.png"/><Relationship Id="rId7" Type="http://schemas.openxmlformats.org/officeDocument/2006/relationships/image" Target="../media/image69.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71.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77.png"/><Relationship Id="rId18" Type="http://schemas.openxmlformats.org/officeDocument/2006/relationships/image" Target="../media/image81.png"/><Relationship Id="rId26" Type="http://schemas.openxmlformats.org/officeDocument/2006/relationships/image" Target="../media/image85.png"/><Relationship Id="rId3" Type="http://schemas.openxmlformats.org/officeDocument/2006/relationships/notesSlide" Target="../notesSlides/notesSlide37.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74.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80.png"/><Relationship Id="rId25" Type="http://schemas.openxmlformats.org/officeDocument/2006/relationships/hyperlink" Target="https://en.wikipedia.org/wiki/MS-DOS" TargetMode="External"/><Relationship Id="rId2" Type="http://schemas.openxmlformats.org/officeDocument/2006/relationships/slideLayout" Target="../slideLayouts/slideLayout47.xml"/><Relationship Id="rId16" Type="http://schemas.openxmlformats.org/officeDocument/2006/relationships/hyperlink" Target="https://bdtechtalks.com/2016/09/07/what-is-blockchain/" TargetMode="External"/><Relationship Id="rId20" Type="http://schemas.openxmlformats.org/officeDocument/2006/relationships/image" Target="../media/image82.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76.png"/><Relationship Id="rId24" Type="http://schemas.openxmlformats.org/officeDocument/2006/relationships/image" Target="../media/image84.png"/><Relationship Id="rId5" Type="http://schemas.openxmlformats.org/officeDocument/2006/relationships/image" Target="../media/image73.png"/><Relationship Id="rId15" Type="http://schemas.openxmlformats.org/officeDocument/2006/relationships/image" Target="../media/image79.tiff"/><Relationship Id="rId23" Type="http://schemas.openxmlformats.org/officeDocument/2006/relationships/hyperlink" Target="https://ccl.northwestern.edu/netlogo/" TargetMode="External"/><Relationship Id="rId28" Type="http://schemas.openxmlformats.org/officeDocument/2006/relationships/image" Target="../media/image86.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87.png"/><Relationship Id="rId4" Type="http://schemas.openxmlformats.org/officeDocument/2006/relationships/hyperlink" Target="https://www.paladion.net/devsecops" TargetMode="External"/><Relationship Id="rId9" Type="http://schemas.openxmlformats.org/officeDocument/2006/relationships/image" Target="../media/image75.png"/><Relationship Id="rId14" Type="http://schemas.openxmlformats.org/officeDocument/2006/relationships/image" Target="../media/image78.png"/><Relationship Id="rId22" Type="http://schemas.openxmlformats.org/officeDocument/2006/relationships/image" Target="../media/image83.png"/><Relationship Id="rId27" Type="http://schemas.openxmlformats.org/officeDocument/2006/relationships/hyperlink" Target="http://www.wolframalpha.com/" TargetMode="External"/><Relationship Id="rId30"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UwYLaGzhDb4?t=540" TargetMode="External"/><Relationship Id="rId1" Type="http://schemas.openxmlformats.org/officeDocument/2006/relationships/slideLayout" Target="../slideLayouts/slideLayout28.xml"/><Relationship Id="rId5" Type="http://schemas.openxmlformats.org/officeDocument/2006/relationships/image" Target="../media/image89.png"/><Relationship Id="rId4" Type="http://schemas.openxmlformats.org/officeDocument/2006/relationships/hyperlink" Target="https://youtu.be/UwYLaGzhDb4?t=606"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s://www.math3ma.com/blog/limits-and-colimits-part-1" TargetMode="External"/><Relationship Id="rId1" Type="http://schemas.openxmlformats.org/officeDocument/2006/relationships/slideLayout" Target="../slideLayouts/slideLayout28.xml"/><Relationship Id="rId5" Type="http://schemas.openxmlformats.org/officeDocument/2006/relationships/image" Target="../media/image91.png"/><Relationship Id="rId4" Type="http://schemas.openxmlformats.org/officeDocument/2006/relationships/hyperlink" Target="https://www.math3ma.com/"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youtu.be/Nq-q2USYetQ?t=167" TargetMode="External"/><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hyperlink" Target="https://youtu.be/yjmKMhJOJos?t=1698" TargetMode="External"/><Relationship Id="rId1" Type="http://schemas.openxmlformats.org/officeDocument/2006/relationships/slideLayout" Target="../slideLayouts/slideLayout28.xml"/><Relationship Id="rId6" Type="http://schemas.openxmlformats.org/officeDocument/2006/relationships/hyperlink" Target="https://youtu.be/Nq-q2USYetQ?t=130" TargetMode="External"/><Relationship Id="rId5" Type="http://schemas.openxmlformats.org/officeDocument/2006/relationships/image" Target="../media/image93.png"/><Relationship Id="rId4" Type="http://schemas.openxmlformats.org/officeDocument/2006/relationships/hyperlink" Target="https://youtu.be/Nq-q2USYetQ?t=228" TargetMode="External"/><Relationship Id="rId9"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97.png"/><Relationship Id="rId4" Type="http://schemas.openxmlformats.org/officeDocument/2006/relationships/hyperlink" Target="https://youtu.be/K2EBCCGPMhw?t=214"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ncatlab.org/nlab/show/category+theory" TargetMode="External"/><Relationship Id="rId13" Type="http://schemas.openxmlformats.org/officeDocument/2006/relationships/hyperlink" Target="https://ncatlab.org/nlab/show/Yoneda+lemma" TargetMode="External"/><Relationship Id="rId3" Type="http://schemas.openxmlformats.org/officeDocument/2006/relationships/hyperlink" Target="https://ncatlab.org/nlab/show/morphisms" TargetMode="External"/><Relationship Id="rId7" Type="http://schemas.openxmlformats.org/officeDocument/2006/relationships/hyperlink" Target="https://ncatlab.org/nlab/show/object" TargetMode="External"/><Relationship Id="rId12" Type="http://schemas.openxmlformats.org/officeDocument/2006/relationships/hyperlink" Target="https://ncatlab.org/nlab/show/universal+elements" TargetMode="External"/><Relationship Id="rId2" Type="http://schemas.openxmlformats.org/officeDocument/2006/relationships/hyperlink" Target="https://ncatlab.org/nlab/show/set" TargetMode="External"/><Relationship Id="rId1" Type="http://schemas.openxmlformats.org/officeDocument/2006/relationships/slideLayout" Target="../slideLayouts/slideLayout28.xml"/><Relationship Id="rId6" Type="http://schemas.openxmlformats.org/officeDocument/2006/relationships/hyperlink" Target="https://ncatlab.org/nlab/show/natural+bijection" TargetMode="External"/><Relationship Id="rId11" Type="http://schemas.openxmlformats.org/officeDocument/2006/relationships/hyperlink" Target="https://ncatlab.org/nlab/show/universal+constructions" TargetMode="External"/><Relationship Id="rId5" Type="http://schemas.openxmlformats.org/officeDocument/2006/relationships/hyperlink" Target="https://ncatlab.org/nlab/show/presheaf" TargetMode="External"/><Relationship Id="rId10" Type="http://schemas.openxmlformats.org/officeDocument/2006/relationships/hyperlink" Target="https://ncatlab.org/nlab/show/representable+functors" TargetMode="External"/><Relationship Id="rId4" Type="http://schemas.openxmlformats.org/officeDocument/2006/relationships/hyperlink" Target="https://ncatlab.org/nlab/show/representable+presheaf" TargetMode="External"/><Relationship Id="rId9" Type="http://schemas.openxmlformats.org/officeDocument/2006/relationships/hyperlink" Target="https://ncatlab.org/nlab/show/sheaf+and+topos+theory"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hyperlink" Target="https://www.youtube.com/watch?v=IyJP_7ucwWo" TargetMode="External"/><Relationship Id="rId4" Type="http://schemas.openxmlformats.org/officeDocument/2006/relationships/hyperlink" Target="https://plato.stanford.edu/archives/win2015/entries/categorytheory/"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youtu.be/XcM39gnqgNc?t=155" TargetMode="External"/><Relationship Id="rId1" Type="http://schemas.openxmlformats.org/officeDocument/2006/relationships/slideLayout" Target="../slideLayouts/slideLayout24.xml"/><Relationship Id="rId5" Type="http://schemas.openxmlformats.org/officeDocument/2006/relationships/image" Target="../media/image103.png"/><Relationship Id="rId4" Type="http://schemas.openxmlformats.org/officeDocument/2006/relationships/hyperlink" Target="https://youtu.be/YLIH8TKbAh4?t=389"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youtu.be/IGYOfrgrOak?t=584" TargetMode="External"/><Relationship Id="rId1" Type="http://schemas.openxmlformats.org/officeDocument/2006/relationships/slideLayout" Target="../slideLayouts/slideLayout2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youtu.be/Qd7Ax_oopY8"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r4_wGxi94jg" TargetMode="Externa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2.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130.png"/><Relationship Id="rId3" Type="http://schemas.openxmlformats.org/officeDocument/2006/relationships/image" Target="../media/image110.png"/><Relationship Id="rId7" Type="http://schemas.openxmlformats.org/officeDocument/2006/relationships/image" Target="../media/image1070.png"/><Relationship Id="rId12" Type="http://schemas.openxmlformats.org/officeDocument/2006/relationships/image" Target="../media/image1120.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1060.png"/><Relationship Id="rId11" Type="http://schemas.openxmlformats.org/officeDocument/2006/relationships/image" Target="../media/image1110.png"/><Relationship Id="rId5" Type="http://schemas.openxmlformats.org/officeDocument/2006/relationships/image" Target="../media/image1050.png"/><Relationship Id="rId10" Type="http://schemas.openxmlformats.org/officeDocument/2006/relationships/image" Target="../media/image1100.png"/><Relationship Id="rId4" Type="http://schemas.openxmlformats.org/officeDocument/2006/relationships/image" Target="../media/image111.png"/><Relationship Id="rId9" Type="http://schemas.openxmlformats.org/officeDocument/2006/relationships/image" Target="../media/image1090.png"/></Relationships>
</file>

<file path=ppt/slides/_rels/slide7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116.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117.jpeg"/></Relationships>
</file>

<file path=ppt/slides/_rels/slide7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image" Target="../media/image125.jpe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120.png"/><Relationship Id="rId10" Type="http://schemas.openxmlformats.org/officeDocument/2006/relationships/image" Target="../media/image124.wmf"/><Relationship Id="rId4" Type="http://schemas.openxmlformats.org/officeDocument/2006/relationships/image" Target="../media/image119.png"/><Relationship Id="rId9" Type="http://schemas.openxmlformats.org/officeDocument/2006/relationships/image" Target="../media/image123.png"/></Relationships>
</file>

<file path=ppt/slides/_rels/slide78.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8.png"/><Relationship Id="rId18" Type="http://schemas.openxmlformats.org/officeDocument/2006/relationships/image" Target="../media/image132.pn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image" Target="../media/image127.png"/><Relationship Id="rId17" Type="http://schemas.openxmlformats.org/officeDocument/2006/relationships/image" Target="../media/image131.png"/><Relationship Id="rId2" Type="http://schemas.openxmlformats.org/officeDocument/2006/relationships/notesSlide" Target="../notesSlides/notesSlide50.xml"/><Relationship Id="rId16" Type="http://schemas.openxmlformats.org/officeDocument/2006/relationships/image" Target="../media/image130.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124.wmf"/><Relationship Id="rId5" Type="http://schemas.openxmlformats.org/officeDocument/2006/relationships/image" Target="../media/image120.png"/><Relationship Id="rId15" Type="http://schemas.openxmlformats.org/officeDocument/2006/relationships/image" Target="../media/image129.wmf"/><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 Id="rId14" Type="http://schemas.microsoft.com/office/2007/relationships/hdphoto" Target="../media/hdphoto3.wdp"/></Relationships>
</file>

<file path=ppt/slides/_rels/slide79.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133.png"/><Relationship Id="rId7" Type="http://schemas.microsoft.com/office/2007/relationships/hdphoto" Target="../media/hdphoto5.wdp"/><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135.png"/><Relationship Id="rId5" Type="http://schemas.microsoft.com/office/2007/relationships/hdphoto" Target="../media/hdphoto4.wdp"/><Relationship Id="rId4" Type="http://schemas.openxmlformats.org/officeDocument/2006/relationships/image" Target="../media/image134.png"/><Relationship Id="rId9" Type="http://schemas.openxmlformats.org/officeDocument/2006/relationships/image" Target="../media/image136.png"/></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22.png"/><Relationship Id="rId7" Type="http://schemas.openxmlformats.org/officeDocument/2006/relationships/image" Target="../media/image130.png"/><Relationship Id="rId12" Type="http://schemas.openxmlformats.org/officeDocument/2006/relationships/image" Target="../media/image141.jpe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129.wmf"/><Relationship Id="rId11" Type="http://schemas.openxmlformats.org/officeDocument/2006/relationships/image" Target="../media/image140.jpeg"/><Relationship Id="rId5" Type="http://schemas.openxmlformats.org/officeDocument/2006/relationships/image" Target="../media/image127.png"/><Relationship Id="rId10" Type="http://schemas.openxmlformats.org/officeDocument/2006/relationships/image" Target="../media/image139.jpeg"/><Relationship Id="rId4" Type="http://schemas.openxmlformats.org/officeDocument/2006/relationships/image" Target="../media/image123.png"/><Relationship Id="rId9" Type="http://schemas.openxmlformats.org/officeDocument/2006/relationships/image" Target="../media/image138.png"/></Relationships>
</file>

<file path=ppt/slides/_rels/slide81.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3.xml"/><Relationship Id="rId1" Type="http://schemas.openxmlformats.org/officeDocument/2006/relationships/slideLayout" Target="../slideLayouts/slideLayout24.xml"/><Relationship Id="rId5" Type="http://schemas.openxmlformats.org/officeDocument/2006/relationships/image" Target="../media/image143.png"/><Relationship Id="rId4" Type="http://schemas.openxmlformats.org/officeDocument/2006/relationships/image" Target="../media/image142.jpeg"/></Relationships>
</file>

<file path=ppt/slides/_rels/slide82.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1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hyperlink" Target="https://youtu.be/lmcT2mP2bfE?t=579"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tiff"/><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image" Target="../media/image155.tiff"/><Relationship Id="rId5" Type="http://schemas.openxmlformats.org/officeDocument/2006/relationships/image" Target="../media/image154.tiff"/><Relationship Id="rId4" Type="http://schemas.openxmlformats.org/officeDocument/2006/relationships/image" Target="../media/image15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1.xml"/><Relationship Id="rId4" Type="http://schemas.openxmlformats.org/officeDocument/2006/relationships/image" Target="../media/image159.png"/></Relationships>
</file>

<file path=ppt/slides/_rels/slide9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Summary on Type Theory</a:t>
            </a:r>
            <a:endParaRPr lang="zh-CN" altLang="en-US" sz="975" dirty="0">
              <a:solidFill>
                <a:schemeClr val="bg1"/>
              </a:solidFill>
              <a:latin typeface="Hei" charset="-122"/>
              <a:ea typeface="Hei" charset="-122"/>
              <a:cs typeface="Hei" charset="-122"/>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1051289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Dependent Type Theory</a:t>
            </a:r>
            <a:endParaRPr lang="zh-CN" altLang="en-US" sz="975" dirty="0">
              <a:solidFill>
                <a:schemeClr val="bg1"/>
              </a:solidFill>
              <a:latin typeface="Hei" charset="-122"/>
              <a:ea typeface="Hei" charset="-122"/>
              <a:cs typeface="Hei" charset="-122"/>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7549556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Science of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presentation?</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204063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964040" cy="646331"/>
          </a:xfrm>
          <a:prstGeom prst="rect">
            <a:avLst/>
          </a:prstGeom>
          <a:noFill/>
        </p:spPr>
        <p:txBody>
          <a:bodyPr wrap="none" rtlCol="0">
            <a:spAutoFit/>
          </a:bodyPr>
          <a:lstStyle/>
          <a:p>
            <a:r>
              <a:rPr lang="en-US" sz="3600" dirty="0">
                <a:solidFill>
                  <a:prstClr val="white"/>
                </a:solidFill>
                <a:latin typeface="+mj-lt"/>
              </a:rPr>
              <a:t>The Rosetta Stone of Scientific Disciplines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141</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143</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144</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12682494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Turning Category Theory onto itself</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146</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313955" y="4552240"/>
            <a:ext cx="6516088" cy="307777"/>
          </a:xfrm>
          <a:prstGeom prst="rect">
            <a:avLst/>
          </a:prstGeom>
          <a:noFill/>
        </p:spPr>
        <p:txBody>
          <a:bodyPr wrap="square" rtlCol="0">
            <a:spAutoFit/>
          </a:bodyPr>
          <a:lstStyle/>
          <a:p>
            <a:pPr algn="ctr"/>
            <a:r>
              <a:rPr lang="en-TW" dirty="0"/>
              <a:t>Video Link: </a:t>
            </a:r>
            <a:r>
              <a:rPr lang="en-US" dirty="0">
                <a:hlinkClick r:id="rId2"/>
              </a:rPr>
              <a:t>https://youtu.be/QpDTcefoWEQ</a:t>
            </a:r>
            <a:r>
              <a:rPr lang="en-US" dirty="0"/>
              <a:t>. by Quanta </a:t>
            </a:r>
            <a:r>
              <a:rPr lang="en-US" dirty="0" err="1"/>
              <a:t>Magazon</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3" name="Picture 2">
            <a:hlinkClick r:id="rId2"/>
            <a:extLst>
              <a:ext uri="{FF2B5EF4-FFF2-40B4-BE49-F238E27FC236}">
                <a16:creationId xmlns:a16="http://schemas.microsoft.com/office/drawing/2014/main" id="{03B46DD1-F79B-C94B-984D-AFA1801F0C23}"/>
              </a:ext>
            </a:extLst>
          </p:cNvPr>
          <p:cNvPicPr>
            <a:picLocks noChangeAspect="1"/>
          </p:cNvPicPr>
          <p:nvPr/>
        </p:nvPicPr>
        <p:blipFill>
          <a:blip r:embed="rId4"/>
          <a:stretch>
            <a:fillRect/>
          </a:stretch>
        </p:blipFill>
        <p:spPr>
          <a:xfrm>
            <a:off x="1714398" y="1017725"/>
            <a:ext cx="5715203" cy="3527136"/>
          </a:xfrm>
          <a:prstGeom prst="rect">
            <a:avLst/>
          </a:prstGeom>
        </p:spPr>
      </p:pic>
    </p:spTree>
    <p:extLst>
      <p:ext uri="{BB962C8B-B14F-4D97-AF65-F5344CB8AC3E}">
        <p14:creationId xmlns:p14="http://schemas.microsoft.com/office/powerpoint/2010/main" val="18310512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Another Category Theory Talk by Prof. Riehl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147</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313955" y="4552240"/>
            <a:ext cx="6516088" cy="307777"/>
          </a:xfrm>
          <a:prstGeom prst="rect">
            <a:avLst/>
          </a:prstGeom>
          <a:noFill/>
        </p:spPr>
        <p:txBody>
          <a:bodyPr wrap="square" rtlCol="0">
            <a:spAutoFit/>
          </a:bodyPr>
          <a:lstStyle/>
          <a:p>
            <a:pPr algn="ctr"/>
            <a:r>
              <a:rPr lang="en-TW" dirty="0"/>
              <a:t>Video Link: </a:t>
            </a:r>
            <a:r>
              <a:rPr lang="en-US" dirty="0">
                <a:hlinkClick r:id="rId2"/>
              </a:rPr>
              <a:t>https://youtu.be/WLkMBMUk48E</a:t>
            </a:r>
            <a:r>
              <a:rPr lang="en-US" dirty="0"/>
              <a:t>. </a:t>
            </a:r>
            <a:endParaRPr lang="en-TW" dirty="0"/>
          </a:p>
        </p:txBody>
      </p:sp>
      <p:pic>
        <p:nvPicPr>
          <p:cNvPr id="6" name="Picture 5">
            <a:hlinkClick r:id="rId2"/>
            <a:extLst>
              <a:ext uri="{FF2B5EF4-FFF2-40B4-BE49-F238E27FC236}">
                <a16:creationId xmlns:a16="http://schemas.microsoft.com/office/drawing/2014/main" id="{8E9497C0-1703-3B45-BF1F-6F4D348E841C}"/>
              </a:ext>
            </a:extLst>
          </p:cNvPr>
          <p:cNvPicPr>
            <a:picLocks noChangeAspect="1"/>
          </p:cNvPicPr>
          <p:nvPr/>
        </p:nvPicPr>
        <p:blipFill>
          <a:blip r:embed="rId3"/>
          <a:stretch>
            <a:fillRect/>
          </a:stretch>
        </p:blipFill>
        <p:spPr>
          <a:xfrm>
            <a:off x="311700" y="1159328"/>
            <a:ext cx="2754693" cy="1970985"/>
          </a:xfrm>
          <a:prstGeom prst="rect">
            <a:avLst/>
          </a:prstGeom>
        </p:spPr>
      </p:pic>
      <p:pic>
        <p:nvPicPr>
          <p:cNvPr id="7" name="Picture 6">
            <a:hlinkClick r:id="rId4"/>
            <a:extLst>
              <a:ext uri="{FF2B5EF4-FFF2-40B4-BE49-F238E27FC236}">
                <a16:creationId xmlns:a16="http://schemas.microsoft.com/office/drawing/2014/main" id="{0170D88F-69B0-7F44-AC42-0F8A63696FEE}"/>
              </a:ext>
            </a:extLst>
          </p:cNvPr>
          <p:cNvPicPr>
            <a:picLocks noChangeAspect="1"/>
          </p:cNvPicPr>
          <p:nvPr/>
        </p:nvPicPr>
        <p:blipFill>
          <a:blip r:embed="rId5"/>
          <a:stretch>
            <a:fillRect/>
          </a:stretch>
        </p:blipFill>
        <p:spPr>
          <a:xfrm>
            <a:off x="3078344" y="1159328"/>
            <a:ext cx="2754693" cy="1970985"/>
          </a:xfrm>
          <a:prstGeom prst="rect">
            <a:avLst/>
          </a:prstGeom>
        </p:spPr>
      </p:pic>
      <p:pic>
        <p:nvPicPr>
          <p:cNvPr id="9" name="Picture 8">
            <a:hlinkClick r:id="rId6"/>
            <a:extLst>
              <a:ext uri="{FF2B5EF4-FFF2-40B4-BE49-F238E27FC236}">
                <a16:creationId xmlns:a16="http://schemas.microsoft.com/office/drawing/2014/main" id="{35F31323-F293-E143-8B14-C659BAD1B9E8}"/>
              </a:ext>
            </a:extLst>
          </p:cNvPr>
          <p:cNvPicPr>
            <a:picLocks noChangeAspect="1"/>
          </p:cNvPicPr>
          <p:nvPr/>
        </p:nvPicPr>
        <p:blipFill>
          <a:blip r:embed="rId7"/>
          <a:stretch>
            <a:fillRect/>
          </a:stretch>
        </p:blipFill>
        <p:spPr>
          <a:xfrm>
            <a:off x="5844988" y="1159328"/>
            <a:ext cx="2916417" cy="2086699"/>
          </a:xfrm>
          <a:prstGeom prst="rect">
            <a:avLst/>
          </a:prstGeom>
        </p:spPr>
      </p:pic>
    </p:spTree>
    <p:extLst>
      <p:ext uri="{BB962C8B-B14F-4D97-AF65-F5344CB8AC3E}">
        <p14:creationId xmlns:p14="http://schemas.microsoft.com/office/powerpoint/2010/main" val="9718917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148</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46509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61309" y="2916377"/>
            <a:ext cx="1447256" cy="13294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pic>
        <p:nvPicPr>
          <p:cNvPr id="6" name="Picture 2">
            <a:hlinkClick r:id="rId9"/>
            <a:extLst>
              <a:ext uri="{FF2B5EF4-FFF2-40B4-BE49-F238E27FC236}">
                <a16:creationId xmlns:a16="http://schemas.microsoft.com/office/drawing/2014/main" id="{B632DFB8-F3BD-1343-9ED5-8C385EDA6827}"/>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48275" y="1220741"/>
            <a:ext cx="2273324" cy="148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Perspectives of Category Theorists</a:t>
            </a:r>
            <a:br>
              <a:rPr lang="en-US" dirty="0"/>
            </a:br>
            <a:r>
              <a:rPr lang="en-US" dirty="0"/>
              <a:t>(</a:t>
            </a:r>
            <a:r>
              <a:rPr lang="en-US" dirty="0" err="1"/>
              <a:t>Yoneda</a:t>
            </a:r>
            <a:r>
              <a:rPr lang="en-US" dirty="0"/>
              <a:t> Perspective)</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5FFD65-CDF2-9D42-839B-229FACC408F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724" y="1562451"/>
            <a:ext cx="2824758" cy="2544438"/>
          </a:xfrm>
          <a:prstGeom prst="rect">
            <a:avLst/>
          </a:prstGeom>
        </p:spPr>
      </p:pic>
      <p:pic>
        <p:nvPicPr>
          <p:cNvPr id="4" name="Picture 3">
            <a:hlinkClick r:id="rId4"/>
            <a:extLst>
              <a:ext uri="{FF2B5EF4-FFF2-40B4-BE49-F238E27FC236}">
                <a16:creationId xmlns:a16="http://schemas.microsoft.com/office/drawing/2014/main" id="{9EBF85AC-C4D6-314D-BC81-87236D5D8E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59621" y="1569677"/>
            <a:ext cx="2824758" cy="2544438"/>
          </a:xfrm>
          <a:prstGeom prst="rect">
            <a:avLst/>
          </a:prstGeom>
        </p:spPr>
      </p:pic>
      <p:pic>
        <p:nvPicPr>
          <p:cNvPr id="6" name="Picture 5">
            <a:hlinkClick r:id="rId6"/>
            <a:extLst>
              <a:ext uri="{FF2B5EF4-FFF2-40B4-BE49-F238E27FC236}">
                <a16:creationId xmlns:a16="http://schemas.microsoft.com/office/drawing/2014/main" id="{CCEC1646-C255-FC40-9897-CC0E7475A25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12519" y="1562451"/>
            <a:ext cx="2824757" cy="2544438"/>
          </a:xfrm>
          <a:prstGeom prst="rect">
            <a:avLst/>
          </a:prstGeom>
        </p:spPr>
      </p:pic>
      <p:sp>
        <p:nvSpPr>
          <p:cNvPr id="7" name="Rectangle 6">
            <a:extLst>
              <a:ext uri="{FF2B5EF4-FFF2-40B4-BE49-F238E27FC236}">
                <a16:creationId xmlns:a16="http://schemas.microsoft.com/office/drawing/2014/main" id="{BD83F57B-7014-D043-838C-8DB0A4858985}"/>
              </a:ext>
            </a:extLst>
          </p:cNvPr>
          <p:cNvSpPr/>
          <p:nvPr/>
        </p:nvSpPr>
        <p:spPr>
          <a:xfrm>
            <a:off x="3436883" y="4296735"/>
            <a:ext cx="5218386" cy="738664"/>
          </a:xfrm>
          <a:prstGeom prst="rect">
            <a:avLst/>
          </a:prstGeom>
        </p:spPr>
        <p:txBody>
          <a:bodyPr wrap="square">
            <a:spAutoFit/>
          </a:bodyPr>
          <a:lstStyle/>
          <a:p>
            <a:r>
              <a:rPr lang="en-US" dirty="0" err="1">
                <a:latin typeface="Lora"/>
              </a:rPr>
              <a:t>Yoneda</a:t>
            </a:r>
            <a:r>
              <a:rPr lang="en-US" dirty="0">
                <a:latin typeface="Lora"/>
              </a:rPr>
              <a:t> lemma implies: </a:t>
            </a:r>
          </a:p>
          <a:p>
            <a:r>
              <a:rPr lang="en-US" b="1" dirty="0">
                <a:latin typeface="Lora"/>
              </a:rPr>
              <a:t>all</a:t>
            </a:r>
            <a:r>
              <a:rPr lang="en-US" dirty="0">
                <a:latin typeface="Lora"/>
              </a:rPr>
              <a:t> vantage points give </a:t>
            </a:r>
            <a:r>
              <a:rPr lang="en-US" b="1" dirty="0">
                <a:latin typeface="Lora"/>
              </a:rPr>
              <a:t>all</a:t>
            </a:r>
            <a:r>
              <a:rPr lang="en-US" dirty="0">
                <a:latin typeface="Lora"/>
              </a:rPr>
              <a:t>  information.</a:t>
            </a:r>
          </a:p>
          <a:p>
            <a:r>
              <a:rPr lang="en-US" dirty="0">
                <a:latin typeface="Lora"/>
              </a:rPr>
              <a:t>	- excerpt from </a:t>
            </a:r>
            <a:r>
              <a:rPr lang="en-US" dirty="0">
                <a:latin typeface="Lora"/>
                <a:hlinkClick r:id="rId8"/>
              </a:rPr>
              <a:t>Math3ma</a:t>
            </a:r>
            <a:endParaRPr lang="en-US" dirty="0">
              <a:latin typeface="Lora"/>
            </a:endParaRPr>
          </a:p>
        </p:txBody>
      </p:sp>
    </p:spTree>
    <p:extLst>
      <p:ext uri="{BB962C8B-B14F-4D97-AF65-F5344CB8AC3E}">
        <p14:creationId xmlns:p14="http://schemas.microsoft.com/office/powerpoint/2010/main" val="3801557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306265" y="443715"/>
            <a:ext cx="8531503" cy="646331"/>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A General Theory of Natural Equivalences</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12" name="Picture 2" descr="amuel Eilenberg MFO.jpeg">
            <a:hlinkClick r:id="rId2"/>
            <a:extLst>
              <a:ext uri="{FF2B5EF4-FFF2-40B4-BE49-F238E27FC236}">
                <a16:creationId xmlns:a16="http://schemas.microsoft.com/office/drawing/2014/main" id="{F0140A81-771B-A54E-AF5D-77998C1766E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39975" y="989194"/>
            <a:ext cx="897760" cy="13139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hlinkClick r:id="rId4"/>
            <a:extLst>
              <a:ext uri="{FF2B5EF4-FFF2-40B4-BE49-F238E27FC236}">
                <a16:creationId xmlns:a16="http://schemas.microsoft.com/office/drawing/2014/main" id="{F40D0BCC-0FAA-4042-8124-69C38ACA16F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265" y="1883831"/>
            <a:ext cx="3678093" cy="2946494"/>
          </a:xfrm>
          <a:prstGeom prst="rect">
            <a:avLst/>
          </a:prstGeom>
        </p:spPr>
      </p:pic>
      <p:sp>
        <p:nvSpPr>
          <p:cNvPr id="3" name="TextBox 2">
            <a:extLst>
              <a:ext uri="{FF2B5EF4-FFF2-40B4-BE49-F238E27FC236}">
                <a16:creationId xmlns:a16="http://schemas.microsoft.com/office/drawing/2014/main" id="{6985647D-665C-C24A-B61E-EBE438250249}"/>
              </a:ext>
            </a:extLst>
          </p:cNvPr>
          <p:cNvSpPr txBox="1"/>
          <p:nvPr/>
        </p:nvSpPr>
        <p:spPr>
          <a:xfrm>
            <a:off x="2163328" y="4830325"/>
            <a:ext cx="5405647" cy="307777"/>
          </a:xfrm>
          <a:prstGeom prst="rect">
            <a:avLst/>
          </a:prstGeom>
          <a:noFill/>
        </p:spPr>
        <p:txBody>
          <a:bodyPr wrap="none" rtlCol="0">
            <a:spAutoFit/>
          </a:bodyPr>
          <a:lstStyle/>
          <a:p>
            <a:r>
              <a:rPr lang="en-TW" dirty="0"/>
              <a:t>Mac Lane and Eilenburg founded Category Theory with this paper.</a:t>
            </a:r>
          </a:p>
        </p:txBody>
      </p:sp>
      <p:pic>
        <p:nvPicPr>
          <p:cNvPr id="4" name="Picture 3">
            <a:hlinkClick r:id="rId6"/>
            <a:extLst>
              <a:ext uri="{FF2B5EF4-FFF2-40B4-BE49-F238E27FC236}">
                <a16:creationId xmlns:a16="http://schemas.microsoft.com/office/drawing/2014/main" id="{B88E279D-91FB-1748-A8CC-5527EB3313C6}"/>
              </a:ext>
            </a:extLst>
          </p:cNvPr>
          <p:cNvPicPr>
            <a:picLocks noChangeAspect="1"/>
          </p:cNvPicPr>
          <p:nvPr/>
        </p:nvPicPr>
        <p:blipFill>
          <a:blip r:embed="rId7"/>
          <a:stretch>
            <a:fillRect/>
          </a:stretch>
        </p:blipFill>
        <p:spPr>
          <a:xfrm>
            <a:off x="4918768" y="994132"/>
            <a:ext cx="2754274" cy="3876015"/>
          </a:xfrm>
          <a:prstGeom prst="rect">
            <a:avLst/>
          </a:prstGeom>
        </p:spPr>
      </p:pic>
      <p:pic>
        <p:nvPicPr>
          <p:cNvPr id="15" name="Picture 14">
            <a:extLst>
              <a:ext uri="{FF2B5EF4-FFF2-40B4-BE49-F238E27FC236}">
                <a16:creationId xmlns:a16="http://schemas.microsoft.com/office/drawing/2014/main" id="{0075137A-698D-2E4F-979B-A5392129833F}"/>
              </a:ext>
            </a:extLst>
          </p:cNvPr>
          <p:cNvPicPr>
            <a:picLocks noChangeAspect="1"/>
          </p:cNvPicPr>
          <p:nvPr/>
        </p:nvPicPr>
        <p:blipFill>
          <a:blip r:embed="rId8"/>
          <a:stretch>
            <a:fillRect/>
          </a:stretch>
        </p:blipFill>
        <p:spPr>
          <a:xfrm>
            <a:off x="2598016" y="1351742"/>
            <a:ext cx="2073039" cy="3129883"/>
          </a:xfrm>
          <a:prstGeom prst="rect">
            <a:avLst/>
          </a:prstGeom>
          <a:ln>
            <a:solidFill>
              <a:schemeClr val="tx1"/>
            </a:solidFill>
          </a:ln>
        </p:spPr>
      </p:pic>
      <p:pic>
        <p:nvPicPr>
          <p:cNvPr id="13" name="Picture 4" descr="aunders MacLane.jpg">
            <a:hlinkClick r:id="rId9"/>
            <a:extLst>
              <a:ext uri="{FF2B5EF4-FFF2-40B4-BE49-F238E27FC236}">
                <a16:creationId xmlns:a16="http://schemas.microsoft.com/office/drawing/2014/main" id="{2A915AC4-F123-1C49-A349-2B8E65AA645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02198" y="989196"/>
            <a:ext cx="929513" cy="131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702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470511" y="1896119"/>
            <a:ext cx="620297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3200" dirty="0">
                <a:solidFill>
                  <a:schemeClr val="tx1"/>
                </a:solidFill>
                <a:latin typeface="+mj-lt"/>
                <a:ea typeface="STXinwei" panose="02010800040101010101" pitchFamily="2" charset="-122"/>
              </a:rPr>
              <a:t>The most general possible way to name things consistently!</a:t>
            </a:r>
          </a:p>
        </p:txBody>
      </p:sp>
      <p:sp>
        <p:nvSpPr>
          <p:cNvPr id="2" name="矩形 1">
            <a:extLst>
              <a:ext uri="{FF2B5EF4-FFF2-40B4-BE49-F238E27FC236}">
                <a16:creationId xmlns:a16="http://schemas.microsoft.com/office/drawing/2014/main" id="{8AB0F40E-60D7-4485-A1C7-021DE55F5838}"/>
              </a:ext>
            </a:extLst>
          </p:cNvPr>
          <p:cNvSpPr/>
          <p:nvPr/>
        </p:nvSpPr>
        <p:spPr>
          <a:xfrm>
            <a:off x="1093323" y="443715"/>
            <a:ext cx="6957354" cy="1015663"/>
          </a:xfrm>
          <a:prstGeom prst="rect">
            <a:avLst/>
          </a:prstGeom>
        </p:spPr>
        <p:txBody>
          <a:bodyPr wrap="none">
            <a:spAutoFit/>
          </a:bodyPr>
          <a:lstStyle/>
          <a:p>
            <a:pPr algn="ctr" defTabSz="685800">
              <a:buClrTx/>
            </a:pPr>
            <a:r>
              <a:rPr lang="en-US" altLang="zh-CN" sz="6000" kern="1200" dirty="0">
                <a:solidFill>
                  <a:schemeClr val="tx1"/>
                </a:solidFill>
                <a:latin typeface="STXinwei" panose="02010800040101010101" pitchFamily="2" charset="-122"/>
                <a:ea typeface="STXinwei" panose="02010800040101010101" pitchFamily="2" charset="-122"/>
                <a:cs typeface="+mn-cs"/>
              </a:rPr>
              <a:t>Universal Constructs</a:t>
            </a:r>
            <a:endParaRPr lang="en-US" sz="6000" kern="1200" dirty="0">
              <a:solidFill>
                <a:schemeClr val="tx1"/>
              </a:solidFill>
              <a:latin typeface="Calibri"/>
              <a:ea typeface="+mn-ea"/>
              <a:cs typeface="+mn-cs"/>
            </a:endParaRPr>
          </a:p>
        </p:txBody>
      </p:sp>
      <p:pic>
        <p:nvPicPr>
          <p:cNvPr id="5" name="Picture 4">
            <a:hlinkClick r:id="rId2"/>
            <a:extLst>
              <a:ext uri="{FF2B5EF4-FFF2-40B4-BE49-F238E27FC236}">
                <a16:creationId xmlns:a16="http://schemas.microsoft.com/office/drawing/2014/main" id="{1131AF74-BA80-3E41-A07E-D8981F5BDFF4}"/>
              </a:ext>
            </a:extLst>
          </p:cNvPr>
          <p:cNvPicPr>
            <a:picLocks noChangeAspect="1"/>
          </p:cNvPicPr>
          <p:nvPr/>
        </p:nvPicPr>
        <p:blipFill>
          <a:blip r:embed="rId3"/>
          <a:stretch>
            <a:fillRect/>
          </a:stretch>
        </p:blipFill>
        <p:spPr>
          <a:xfrm>
            <a:off x="7528187" y="1628247"/>
            <a:ext cx="1308099" cy="1889476"/>
          </a:xfrm>
          <a:prstGeom prst="rect">
            <a:avLst/>
          </a:prstGeom>
        </p:spPr>
      </p:pic>
      <p:pic>
        <p:nvPicPr>
          <p:cNvPr id="6" name="Picture 5">
            <a:hlinkClick r:id="rId4"/>
            <a:extLst>
              <a:ext uri="{FF2B5EF4-FFF2-40B4-BE49-F238E27FC236}">
                <a16:creationId xmlns:a16="http://schemas.microsoft.com/office/drawing/2014/main" id="{6E1DA21F-0F9C-EA46-A3BA-239552F24201}"/>
              </a:ext>
            </a:extLst>
          </p:cNvPr>
          <p:cNvPicPr>
            <a:picLocks noChangeAspect="1"/>
          </p:cNvPicPr>
          <p:nvPr/>
        </p:nvPicPr>
        <p:blipFill>
          <a:blip r:embed="rId5"/>
          <a:stretch>
            <a:fillRect/>
          </a:stretch>
        </p:blipFill>
        <p:spPr>
          <a:xfrm>
            <a:off x="7528188" y="3894438"/>
            <a:ext cx="1308100" cy="1079500"/>
          </a:xfrm>
          <a:prstGeom prst="rect">
            <a:avLst/>
          </a:prstGeom>
        </p:spPr>
      </p:pic>
      <p:sp>
        <p:nvSpPr>
          <p:cNvPr id="7" name="TextBox 6">
            <a:extLst>
              <a:ext uri="{FF2B5EF4-FFF2-40B4-BE49-F238E27FC236}">
                <a16:creationId xmlns:a16="http://schemas.microsoft.com/office/drawing/2014/main" id="{431AD50D-ADE9-4C43-A495-9DCB711EF356}"/>
              </a:ext>
            </a:extLst>
          </p:cNvPr>
          <p:cNvSpPr txBox="1"/>
          <p:nvPr/>
        </p:nvSpPr>
        <p:spPr>
          <a:xfrm>
            <a:off x="1862663" y="3807425"/>
            <a:ext cx="5418667" cy="954107"/>
          </a:xfrm>
          <a:prstGeom prst="rect">
            <a:avLst/>
          </a:prstGeom>
          <a:noFill/>
        </p:spPr>
        <p:txBody>
          <a:bodyPr wrap="square" rtlCol="0">
            <a:spAutoFit/>
          </a:bodyPr>
          <a:lstStyle/>
          <a:p>
            <a:pPr algn="ctr"/>
            <a:r>
              <a:rPr lang="en-TW" dirty="0"/>
              <a:t>Based on </a:t>
            </a:r>
            <a:r>
              <a:rPr lang="en-TW" dirty="0">
                <a:hlinkClick r:id="rId6"/>
              </a:rPr>
              <a:t>Univalence Foundations </a:t>
            </a:r>
            <a:r>
              <a:rPr lang="en-TW" dirty="0"/>
              <a:t>and the </a:t>
            </a:r>
            <a:r>
              <a:rPr lang="en-TW" dirty="0">
                <a:hlinkClick r:id="rId7"/>
              </a:rPr>
              <a:t>Coq</a:t>
            </a:r>
            <a:r>
              <a:rPr lang="en-TW" dirty="0"/>
              <a:t> Proof assistant, </a:t>
            </a:r>
            <a:r>
              <a:rPr lang="en-TW" dirty="0">
                <a:hlinkClick r:id="rId8"/>
              </a:rPr>
              <a:t>Voevodsky</a:t>
            </a:r>
            <a:r>
              <a:rPr lang="en-TW" dirty="0"/>
              <a:t> created a path to organize mathematical knowledge in a computable language based on ”Higher Category Theory”, also known as Homotopy Type T</a:t>
            </a:r>
            <a:r>
              <a:rPr lang="en-US" dirty="0"/>
              <a:t>h</a:t>
            </a:r>
            <a:r>
              <a:rPr lang="en-TW" dirty="0"/>
              <a:t>eory.</a:t>
            </a:r>
          </a:p>
        </p:txBody>
      </p:sp>
      <p:pic>
        <p:nvPicPr>
          <p:cNvPr id="8" name="Picture 7">
            <a:hlinkClick r:id="rId7"/>
            <a:extLst>
              <a:ext uri="{FF2B5EF4-FFF2-40B4-BE49-F238E27FC236}">
                <a16:creationId xmlns:a16="http://schemas.microsoft.com/office/drawing/2014/main" id="{C95366CC-4B23-3D43-88B6-08D3CD51CF7A}"/>
              </a:ext>
            </a:extLst>
          </p:cNvPr>
          <p:cNvPicPr>
            <a:picLocks noChangeAspect="1"/>
          </p:cNvPicPr>
          <p:nvPr/>
        </p:nvPicPr>
        <p:blipFill>
          <a:blip r:embed="rId9"/>
          <a:stretch>
            <a:fillRect/>
          </a:stretch>
        </p:blipFill>
        <p:spPr>
          <a:xfrm>
            <a:off x="910191" y="3894437"/>
            <a:ext cx="622300" cy="952500"/>
          </a:xfrm>
          <a:prstGeom prst="rect">
            <a:avLst/>
          </a:prstGeom>
        </p:spPr>
      </p:pic>
      <p:sp>
        <p:nvSpPr>
          <p:cNvPr id="9" name="TextBox 8">
            <a:extLst>
              <a:ext uri="{FF2B5EF4-FFF2-40B4-BE49-F238E27FC236}">
                <a16:creationId xmlns:a16="http://schemas.microsoft.com/office/drawing/2014/main" id="{0D774A61-B9B1-034A-A783-5893C45FC33D}"/>
              </a:ext>
            </a:extLst>
          </p:cNvPr>
          <p:cNvSpPr txBox="1"/>
          <p:nvPr/>
        </p:nvSpPr>
        <p:spPr>
          <a:xfrm>
            <a:off x="87871" y="3284205"/>
            <a:ext cx="2265364" cy="523220"/>
          </a:xfrm>
          <a:prstGeom prst="rect">
            <a:avLst/>
          </a:prstGeom>
          <a:noFill/>
        </p:spPr>
        <p:txBody>
          <a:bodyPr wrap="none" rtlCol="0">
            <a:spAutoFit/>
          </a:bodyPr>
          <a:lstStyle/>
          <a:p>
            <a:pPr algn="ctr"/>
            <a:r>
              <a:rPr lang="en-TW" dirty="0">
                <a:hlinkClick r:id="rId7"/>
              </a:rPr>
              <a:t>Coq</a:t>
            </a:r>
            <a:r>
              <a:rPr lang="en-TW" dirty="0"/>
              <a:t>: </a:t>
            </a:r>
          </a:p>
          <a:p>
            <a:pPr algn="ctr"/>
            <a:r>
              <a:rPr lang="en-TW" dirty="0"/>
              <a:t>Interactive Proof Assistant</a:t>
            </a:r>
          </a:p>
        </p:txBody>
      </p:sp>
      <p:pic>
        <p:nvPicPr>
          <p:cNvPr id="11" name="Picture 10">
            <a:hlinkClick r:id="rId10"/>
            <a:extLst>
              <a:ext uri="{FF2B5EF4-FFF2-40B4-BE49-F238E27FC236}">
                <a16:creationId xmlns:a16="http://schemas.microsoft.com/office/drawing/2014/main" id="{96A4A0AF-CDAF-8240-AFB8-AE897B7B20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41481" y="2101849"/>
            <a:ext cx="1503683" cy="939802"/>
          </a:xfrm>
          <a:prstGeom prst="rect">
            <a:avLst/>
          </a:prstGeom>
        </p:spPr>
      </p:pic>
    </p:spTree>
    <p:extLst>
      <p:ext uri="{BB962C8B-B14F-4D97-AF65-F5344CB8AC3E}">
        <p14:creationId xmlns:p14="http://schemas.microsoft.com/office/powerpoint/2010/main" val="314827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211662" y="288326"/>
            <a:ext cx="8720667" cy="120032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The Story behind Univalent Foundation and its roots in Category Theory</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4" name="Picture 3">
            <a:hlinkClick r:id="rId2"/>
            <a:extLst>
              <a:ext uri="{FF2B5EF4-FFF2-40B4-BE49-F238E27FC236}">
                <a16:creationId xmlns:a16="http://schemas.microsoft.com/office/drawing/2014/main" id="{EBA3A804-084D-5D44-8561-E4C83C23F7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157" y="1523475"/>
            <a:ext cx="5567820" cy="3331699"/>
          </a:xfrm>
          <a:prstGeom prst="rect">
            <a:avLst/>
          </a:prstGeom>
        </p:spPr>
      </p:pic>
      <p:pic>
        <p:nvPicPr>
          <p:cNvPr id="12" name="Picture 11">
            <a:hlinkClick r:id="rId4"/>
            <a:extLst>
              <a:ext uri="{FF2B5EF4-FFF2-40B4-BE49-F238E27FC236}">
                <a16:creationId xmlns:a16="http://schemas.microsoft.com/office/drawing/2014/main" id="{A842AA9E-A11F-9D4A-B2FC-3EF57E0C4A6C}"/>
              </a:ext>
            </a:extLst>
          </p:cNvPr>
          <p:cNvPicPr>
            <a:picLocks noChangeAspect="1"/>
          </p:cNvPicPr>
          <p:nvPr/>
        </p:nvPicPr>
        <p:blipFill>
          <a:blip r:embed="rId5"/>
          <a:stretch>
            <a:fillRect/>
          </a:stretch>
        </p:blipFill>
        <p:spPr>
          <a:xfrm>
            <a:off x="6377169" y="1523474"/>
            <a:ext cx="2047159" cy="2484507"/>
          </a:xfrm>
          <a:prstGeom prst="rect">
            <a:avLst/>
          </a:prstGeom>
        </p:spPr>
      </p:pic>
      <p:sp>
        <p:nvSpPr>
          <p:cNvPr id="13" name="TextBox 12">
            <a:extLst>
              <a:ext uri="{FF2B5EF4-FFF2-40B4-BE49-F238E27FC236}">
                <a16:creationId xmlns:a16="http://schemas.microsoft.com/office/drawing/2014/main" id="{A41BF035-BE63-134A-AADA-B6D1BBC345A7}"/>
              </a:ext>
            </a:extLst>
          </p:cNvPr>
          <p:cNvSpPr txBox="1"/>
          <p:nvPr/>
        </p:nvSpPr>
        <p:spPr>
          <a:xfrm>
            <a:off x="6551797" y="4199467"/>
            <a:ext cx="217559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Voevodsky</a:t>
            </a:r>
            <a:r>
              <a:rPr kumimoji="0" lang="en-US" sz="1400" b="0" i="0" u="none" strike="noStrike" kern="0" cap="none" spc="0" normalizeH="0" baseline="0" noProof="0" dirty="0">
                <a:ln>
                  <a:noFill/>
                </a:ln>
                <a:solidFill>
                  <a:srgbClr val="000000"/>
                </a:solidFill>
                <a:effectLst/>
                <a:uLnTx/>
                <a:uFillTx/>
                <a:latin typeface="Arial"/>
                <a:cs typeface="Arial"/>
                <a:sym typeface="Arial"/>
              </a:rPr>
              <a:t> in 2011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Image Source: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Wikipedia</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9690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4950" dirty="0">
                <a:solidFill>
                  <a:prstClr val="white"/>
                </a:solidFill>
                <a:latin typeface="+mj-lt"/>
                <a:ea typeface="STXinwei" panose="02010800040101010101" pitchFamily="2" charset="-122"/>
              </a:rPr>
              <a:t>“Best Approximation” possible,</a:t>
            </a:r>
          </a:p>
          <a:p>
            <a:pPr defTabSz="342900">
              <a:buClrTx/>
            </a:pPr>
            <a:r>
              <a:rPr lang="en-US" altLang="zh-CN" sz="4950" dirty="0">
                <a:solidFill>
                  <a:prstClr val="white"/>
                </a:solidFill>
                <a:latin typeface="+mj-lt"/>
                <a:ea typeface="STXinwei" panose="02010800040101010101" pitchFamily="2" charset="-122"/>
              </a:rPr>
              <a:t>up to Isomorphism</a:t>
            </a: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2EDE89F-2DC8-B541-862D-5739F7DFE844}"/>
              </a:ext>
            </a:extLst>
          </p:cNvPr>
          <p:cNvSpPr txBox="1"/>
          <p:nvPr/>
        </p:nvSpPr>
        <p:spPr>
          <a:xfrm>
            <a:off x="2514384" y="3801744"/>
            <a:ext cx="4115229" cy="307777"/>
          </a:xfrm>
          <a:prstGeom prst="rect">
            <a:avLst/>
          </a:prstGeom>
          <a:noFill/>
        </p:spPr>
        <p:txBody>
          <a:bodyPr wrap="none" rtlCol="0">
            <a:spAutoFit/>
          </a:bodyPr>
          <a:lstStyle/>
          <a:p>
            <a:r>
              <a:rPr lang="en-TW" dirty="0">
                <a:solidFill>
                  <a:schemeClr val="bg1"/>
                </a:solidFill>
              </a:rPr>
              <a:t>Sometimes called equivalence up to isomorphism</a:t>
            </a:r>
          </a:p>
        </p:txBody>
      </p:sp>
    </p:spTree>
    <p:extLst>
      <p:ext uri="{BB962C8B-B14F-4D97-AF65-F5344CB8AC3E}">
        <p14:creationId xmlns:p14="http://schemas.microsoft.com/office/powerpoint/2010/main" val="3869868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Arrows as Universal Building Blocks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Arrow = Function = Morphism</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2" name="Picture 1">
            <a:hlinkClick r:id="rId4"/>
            <a:extLst>
              <a:ext uri="{FF2B5EF4-FFF2-40B4-BE49-F238E27FC236}">
                <a16:creationId xmlns:a16="http://schemas.microsoft.com/office/drawing/2014/main" id="{37B9B5A8-B82E-A942-8646-3BC5AFDD0E8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86716" y="2188705"/>
            <a:ext cx="3328605" cy="1688959"/>
          </a:xfrm>
          <a:prstGeom prst="rect">
            <a:avLst/>
          </a:prstGeom>
        </p:spPr>
      </p:pic>
      <p:pic>
        <p:nvPicPr>
          <p:cNvPr id="6" name="Picture 5">
            <a:hlinkClick r:id="rId6"/>
            <a:extLst>
              <a:ext uri="{FF2B5EF4-FFF2-40B4-BE49-F238E27FC236}">
                <a16:creationId xmlns:a16="http://schemas.microsoft.com/office/drawing/2014/main" id="{F772A067-6326-7548-B954-9FD2674AFE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8679" y="1435680"/>
            <a:ext cx="3328605" cy="3424337"/>
          </a:xfrm>
          <a:prstGeom prst="rect">
            <a:avLst/>
          </a:prstGeom>
        </p:spPr>
      </p:pic>
    </p:spTree>
    <p:extLst>
      <p:ext uri="{BB962C8B-B14F-4D97-AF65-F5344CB8AC3E}">
        <p14:creationId xmlns:p14="http://schemas.microsoft.com/office/powerpoint/2010/main" val="3626945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Functors are “Maps”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9" name="Picture 8">
            <a:hlinkClick r:id="rId4"/>
            <a:extLst>
              <a:ext uri="{FF2B5EF4-FFF2-40B4-BE49-F238E27FC236}">
                <a16:creationId xmlns:a16="http://schemas.microsoft.com/office/drawing/2014/main" id="{A977B1BF-4E25-644F-B902-EE1C2210DE5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22997" y="1307254"/>
            <a:ext cx="3260600" cy="2962362"/>
          </a:xfrm>
          <a:prstGeom prst="rect">
            <a:avLst/>
          </a:prstGeom>
        </p:spPr>
      </p:pic>
      <p:pic>
        <p:nvPicPr>
          <p:cNvPr id="2" name="Picture 1">
            <a:extLst>
              <a:ext uri="{FF2B5EF4-FFF2-40B4-BE49-F238E27FC236}">
                <a16:creationId xmlns:a16="http://schemas.microsoft.com/office/drawing/2014/main" id="{A00BD2F3-C2E7-EC4C-A744-ED7AFBC5F0E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04149" y="1381866"/>
            <a:ext cx="2192647" cy="1406569"/>
          </a:xfrm>
          <a:prstGeom prst="rect">
            <a:avLst/>
          </a:prstGeom>
        </p:spPr>
      </p:pic>
      <p:pic>
        <p:nvPicPr>
          <p:cNvPr id="6" name="Picture 5">
            <a:hlinkClick r:id="rId4"/>
            <a:extLst>
              <a:ext uri="{FF2B5EF4-FFF2-40B4-BE49-F238E27FC236}">
                <a16:creationId xmlns:a16="http://schemas.microsoft.com/office/drawing/2014/main" id="{9BD78D4B-8A68-AB43-A2FB-C57B3702672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49698" y="2983726"/>
            <a:ext cx="1806799" cy="1876291"/>
          </a:xfrm>
          <a:prstGeom prst="rect">
            <a:avLst/>
          </a:prstGeom>
        </p:spPr>
      </p:pic>
      <p:sp>
        <p:nvSpPr>
          <p:cNvPr id="7" name="TextBox 6">
            <a:extLst>
              <a:ext uri="{FF2B5EF4-FFF2-40B4-BE49-F238E27FC236}">
                <a16:creationId xmlns:a16="http://schemas.microsoft.com/office/drawing/2014/main" id="{0F6F0665-0FE5-644D-8DFD-1FAADDC0D5D0}"/>
              </a:ext>
            </a:extLst>
          </p:cNvPr>
          <p:cNvSpPr txBox="1"/>
          <p:nvPr/>
        </p:nvSpPr>
        <p:spPr>
          <a:xfrm>
            <a:off x="5106304" y="4817105"/>
            <a:ext cx="2989921" cy="307777"/>
          </a:xfrm>
          <a:prstGeom prst="rect">
            <a:avLst/>
          </a:prstGeom>
          <a:noFill/>
        </p:spPr>
        <p:txBody>
          <a:bodyPr wrap="none" rtlCol="0">
            <a:spAutoFit/>
          </a:bodyPr>
          <a:lstStyle/>
          <a:p>
            <a:r>
              <a:rPr lang="en-TW" dirty="0"/>
              <a:t>What is a Functor?   </a:t>
            </a:r>
            <a:r>
              <a:rPr lang="en-TW" dirty="0">
                <a:hlinkClick r:id="rId8"/>
              </a:rPr>
              <a:t>Part I</a:t>
            </a:r>
            <a:r>
              <a:rPr lang="en-TW" dirty="0"/>
              <a:t> , </a:t>
            </a:r>
            <a:r>
              <a:rPr lang="en-TW" dirty="0">
                <a:hlinkClick r:id="rId9"/>
              </a:rPr>
              <a:t>Part II</a:t>
            </a:r>
            <a:endParaRPr lang="en-TW" dirty="0"/>
          </a:p>
        </p:txBody>
      </p:sp>
    </p:spTree>
    <p:extLst>
      <p:ext uri="{BB962C8B-B14F-4D97-AF65-F5344CB8AC3E}">
        <p14:creationId xmlns:p14="http://schemas.microsoft.com/office/powerpoint/2010/main" val="815607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426611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Natural Transformation “relates” Functors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1193FF56-D286-7B4A-9695-4F34E1B911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9284" y="3751604"/>
            <a:ext cx="3048000" cy="615321"/>
          </a:xfrm>
          <a:prstGeom prst="rect">
            <a:avLst/>
          </a:prstGeom>
        </p:spPr>
      </p:pic>
      <p:sp>
        <p:nvSpPr>
          <p:cNvPr id="6" name="TextBox 5">
            <a:extLst>
              <a:ext uri="{FF2B5EF4-FFF2-40B4-BE49-F238E27FC236}">
                <a16:creationId xmlns:a16="http://schemas.microsoft.com/office/drawing/2014/main" id="{E8E72045-32CE-3541-8ED1-E2D74E41A731}"/>
              </a:ext>
            </a:extLst>
          </p:cNvPr>
          <p:cNvSpPr txBox="1"/>
          <p:nvPr/>
        </p:nvSpPr>
        <p:spPr>
          <a:xfrm>
            <a:off x="1072055" y="1576637"/>
            <a:ext cx="2422458" cy="307777"/>
          </a:xfrm>
          <a:prstGeom prst="rect">
            <a:avLst/>
          </a:prstGeom>
          <a:noFill/>
        </p:spPr>
        <p:txBody>
          <a:bodyPr wrap="none" rtlCol="0">
            <a:spAutoFit/>
          </a:bodyPr>
          <a:lstStyle/>
          <a:p>
            <a:r>
              <a:rPr lang="en-TW" dirty="0"/>
              <a:t>Given two Functors F and G</a:t>
            </a:r>
          </a:p>
        </p:txBody>
      </p:sp>
      <p:pic>
        <p:nvPicPr>
          <p:cNvPr id="7" name="Picture 6">
            <a:extLst>
              <a:ext uri="{FF2B5EF4-FFF2-40B4-BE49-F238E27FC236}">
                <a16:creationId xmlns:a16="http://schemas.microsoft.com/office/drawing/2014/main" id="{E4146CC0-125C-114B-9CF5-C750FBAC4B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64179" y="3233592"/>
            <a:ext cx="3378939" cy="1036024"/>
          </a:xfrm>
          <a:prstGeom prst="rect">
            <a:avLst/>
          </a:prstGeom>
        </p:spPr>
      </p:pic>
      <p:pic>
        <p:nvPicPr>
          <p:cNvPr id="11" name="Picture 10">
            <a:extLst>
              <a:ext uri="{FF2B5EF4-FFF2-40B4-BE49-F238E27FC236}">
                <a16:creationId xmlns:a16="http://schemas.microsoft.com/office/drawing/2014/main" id="{F66A5EE6-A25F-944A-A505-DA2B636A059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20540" y="1370711"/>
            <a:ext cx="3702703" cy="1335183"/>
          </a:xfrm>
          <a:prstGeom prst="rect">
            <a:avLst/>
          </a:prstGeom>
        </p:spPr>
      </p:pic>
      <p:pic>
        <p:nvPicPr>
          <p:cNvPr id="10" name="Picture 9">
            <a:extLst>
              <a:ext uri="{FF2B5EF4-FFF2-40B4-BE49-F238E27FC236}">
                <a16:creationId xmlns:a16="http://schemas.microsoft.com/office/drawing/2014/main" id="{A95268B9-378D-6442-983D-3ADAF38B600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00882" y="1984473"/>
            <a:ext cx="2087394" cy="1368241"/>
          </a:xfrm>
          <a:prstGeom prst="rect">
            <a:avLst/>
          </a:prstGeom>
        </p:spPr>
      </p:pic>
      <p:sp>
        <p:nvSpPr>
          <p:cNvPr id="12" name="TextBox 11">
            <a:extLst>
              <a:ext uri="{FF2B5EF4-FFF2-40B4-BE49-F238E27FC236}">
                <a16:creationId xmlns:a16="http://schemas.microsoft.com/office/drawing/2014/main" id="{90E0A284-AED9-4F4D-9022-DFD2189FEC78}"/>
              </a:ext>
            </a:extLst>
          </p:cNvPr>
          <p:cNvSpPr txBox="1"/>
          <p:nvPr/>
        </p:nvSpPr>
        <p:spPr>
          <a:xfrm>
            <a:off x="5106304" y="4817105"/>
            <a:ext cx="2909771" cy="307777"/>
          </a:xfrm>
          <a:prstGeom prst="rect">
            <a:avLst/>
          </a:prstGeom>
          <a:noFill/>
        </p:spPr>
        <p:txBody>
          <a:bodyPr wrap="none" rtlCol="0">
            <a:spAutoFit/>
          </a:bodyPr>
          <a:lstStyle/>
          <a:p>
            <a:r>
              <a:rPr lang="en-TW" dirty="0">
                <a:hlinkClick r:id="rId8"/>
              </a:rPr>
              <a:t>What is a Natural Transformation</a:t>
            </a:r>
            <a:r>
              <a:rPr lang="en-TW" dirty="0"/>
              <a:t>?</a:t>
            </a:r>
          </a:p>
        </p:txBody>
      </p:sp>
    </p:spTree>
    <p:extLst>
      <p:ext uri="{BB962C8B-B14F-4D97-AF65-F5344CB8AC3E}">
        <p14:creationId xmlns:p14="http://schemas.microsoft.com/office/powerpoint/2010/main" val="934127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Unary Computation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algn="ctr"/>
            <a:r>
              <a:rPr lang="en-TW" sz="2400" dirty="0"/>
              <a:t>How to do computation with only one symbol?</a:t>
            </a:r>
          </a:p>
          <a:p>
            <a:pPr algn="ctr"/>
            <a:endParaRPr lang="en-TW" sz="2400" dirty="0"/>
          </a:p>
          <a:p>
            <a:pPr algn="ctr"/>
            <a:r>
              <a:rPr lang="en-TW" sz="2400" dirty="0"/>
              <a:t>Verbs and Nouns are the same type!</a:t>
            </a:r>
          </a:p>
          <a:p>
            <a:pPr algn="ctr"/>
            <a:endParaRPr lang="en-TW" sz="2400" dirty="0"/>
          </a:p>
          <a:p>
            <a:pPr algn="ctr"/>
            <a:r>
              <a:rPr lang="en-TW" sz="2400" dirty="0"/>
              <a:t>Operators and Operands are “</a:t>
            </a:r>
            <a:r>
              <a:rPr lang="en-TW" sz="2400" dirty="0">
                <a:solidFill>
                  <a:srgbClr val="FF0000"/>
                </a:solidFill>
              </a:rPr>
              <a:t>Terms</a:t>
            </a:r>
            <a:r>
              <a:rPr lang="en-TW" sz="2400" dirty="0"/>
              <a:t>” (Names)</a:t>
            </a:r>
          </a:p>
        </p:txBody>
      </p:sp>
    </p:spTree>
    <p:extLst>
      <p:ext uri="{BB962C8B-B14F-4D97-AF65-F5344CB8AC3E}">
        <p14:creationId xmlns:p14="http://schemas.microsoft.com/office/powerpoint/2010/main" val="3601138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t>
            </a:r>
            <a:r>
              <a:rPr lang="en-US" dirty="0"/>
              <a:t>h</a:t>
            </a:r>
            <a:r>
              <a:rPr lang="en" dirty="0"/>
              <a:t>e Categorical Lens into a Set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527743" y="1967285"/>
            <a:ext cx="6088525" cy="2677656"/>
          </a:xfrm>
          <a:prstGeom prst="rect">
            <a:avLst/>
          </a:prstGeom>
          <a:noFill/>
        </p:spPr>
        <p:txBody>
          <a:bodyPr wrap="none" rtlCol="0">
            <a:spAutoFit/>
          </a:bodyPr>
          <a:lstStyle/>
          <a:p>
            <a:pPr algn="ctr"/>
            <a:r>
              <a:rPr lang="en-TW" sz="2400" dirty="0"/>
              <a:t>It is Forbidden to look into any ”</a:t>
            </a:r>
            <a:r>
              <a:rPr lang="en-TW" sz="2400" b="1" i="1" dirty="0"/>
              <a:t>object</a:t>
            </a:r>
            <a:r>
              <a:rPr lang="en-TW" sz="2400" dirty="0"/>
              <a:t>”.</a:t>
            </a:r>
          </a:p>
          <a:p>
            <a:pPr algn="ctr"/>
            <a:endParaRPr lang="en-TW" sz="2400" dirty="0"/>
          </a:p>
          <a:p>
            <a:pPr algn="ctr"/>
            <a:r>
              <a:rPr lang="en-TW" sz="2400" dirty="0"/>
              <a:t>All properties must be inferred from arrows!</a:t>
            </a:r>
          </a:p>
          <a:p>
            <a:pPr algn="ctr"/>
            <a:endParaRPr lang="en-TW" sz="2400" dirty="0"/>
          </a:p>
          <a:p>
            <a:pPr algn="ctr"/>
            <a:r>
              <a:rPr lang="en-TW" sz="2400" dirty="0"/>
              <a:t>The cardinality of a set </a:t>
            </a:r>
          </a:p>
          <a:p>
            <a:pPr algn="ctr"/>
            <a:r>
              <a:rPr lang="en-TW" sz="2400" dirty="0"/>
              <a:t>can </a:t>
            </a:r>
            <a:r>
              <a:rPr lang="en-TW" sz="2400" b="1" i="1" dirty="0"/>
              <a:t>only</a:t>
            </a:r>
            <a:r>
              <a:rPr lang="en-TW" sz="2400" dirty="0"/>
              <a:t> be </a:t>
            </a:r>
          </a:p>
          <a:p>
            <a:pPr algn="ctr"/>
            <a:r>
              <a:rPr lang="en-TW" sz="2400" dirty="0"/>
              <a:t>studied through counting arrows.</a:t>
            </a:r>
          </a:p>
        </p:txBody>
      </p:sp>
    </p:spTree>
    <p:extLst>
      <p:ext uri="{BB962C8B-B14F-4D97-AF65-F5344CB8AC3E}">
        <p14:creationId xmlns:p14="http://schemas.microsoft.com/office/powerpoint/2010/main" val="3588166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1579571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364610624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a:t>
            </a:r>
            <a:r>
              <a:rPr lang="en-US" dirty="0" err="1"/>
              <a:t>uniquing</a:t>
            </a:r>
            <a:r>
              <a:rPr lang="en-US" dirty="0"/>
              <a:t>”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2900328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Limits and Co-Limits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37FECE3F-9F58-DF4D-A1FD-41D8E07DB1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70264" y="1698732"/>
            <a:ext cx="6803472" cy="2149840"/>
          </a:xfrm>
          <a:prstGeom prst="rect">
            <a:avLst/>
          </a:prstGeom>
        </p:spPr>
      </p:pic>
      <p:pic>
        <p:nvPicPr>
          <p:cNvPr id="3" name="Picture 2">
            <a:hlinkClick r:id="rId4"/>
            <a:extLst>
              <a:ext uri="{FF2B5EF4-FFF2-40B4-BE49-F238E27FC236}">
                <a16:creationId xmlns:a16="http://schemas.microsoft.com/office/drawing/2014/main" id="{07CB36BA-47FF-0D44-B20B-4BC2F2360B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76359" y="3833050"/>
            <a:ext cx="991281" cy="1026967"/>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067640" y="4192644"/>
            <a:ext cx="3914854" cy="307777"/>
          </a:xfrm>
          <a:prstGeom prst="rect">
            <a:avLst/>
          </a:prstGeom>
          <a:noFill/>
        </p:spPr>
        <p:txBody>
          <a:bodyPr wrap="none" rtlCol="0">
            <a:spAutoFit/>
          </a:bodyPr>
          <a:lstStyle/>
          <a:p>
            <a:r>
              <a:rPr lang="en-TW" dirty="0"/>
              <a:t>Image Source from: </a:t>
            </a:r>
            <a:r>
              <a:rPr lang="en-US" dirty="0">
                <a:hlinkClick r:id="rId4"/>
              </a:rPr>
              <a:t>https://www.math3ma.com</a:t>
            </a:r>
            <a:endParaRPr lang="en-TW" dirty="0"/>
          </a:p>
        </p:txBody>
      </p:sp>
    </p:spTree>
    <p:extLst>
      <p:ext uri="{BB962C8B-B14F-4D97-AF65-F5344CB8AC3E}">
        <p14:creationId xmlns:p14="http://schemas.microsoft.com/office/powerpoint/2010/main" val="4106225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What is Monad</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2C3AEC18-D515-6E4E-AA9C-02110675BEB0}"/>
              </a:ext>
            </a:extLst>
          </p:cNvPr>
          <p:cNvPicPr>
            <a:picLocks noChangeAspect="1"/>
          </p:cNvPicPr>
          <p:nvPr/>
        </p:nvPicPr>
        <p:blipFill>
          <a:blip r:embed="rId3"/>
          <a:stretch>
            <a:fillRect/>
          </a:stretch>
        </p:blipFill>
        <p:spPr>
          <a:xfrm>
            <a:off x="155892" y="2690340"/>
            <a:ext cx="5370491" cy="2229371"/>
          </a:xfrm>
          <a:prstGeom prst="rect">
            <a:avLst/>
          </a:prstGeom>
        </p:spPr>
      </p:pic>
      <p:pic>
        <p:nvPicPr>
          <p:cNvPr id="6" name="Picture 5">
            <a:hlinkClick r:id="rId4"/>
            <a:extLst>
              <a:ext uri="{FF2B5EF4-FFF2-40B4-BE49-F238E27FC236}">
                <a16:creationId xmlns:a16="http://schemas.microsoft.com/office/drawing/2014/main" id="{DFE9AE86-7944-6246-A167-90E2C26FCA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774069"/>
            <a:ext cx="2379589" cy="1797681"/>
          </a:xfrm>
          <a:prstGeom prst="rect">
            <a:avLst/>
          </a:prstGeom>
        </p:spPr>
      </p:pic>
      <p:pic>
        <p:nvPicPr>
          <p:cNvPr id="7" name="Picture 6">
            <a:hlinkClick r:id="rId6"/>
            <a:extLst>
              <a:ext uri="{FF2B5EF4-FFF2-40B4-BE49-F238E27FC236}">
                <a16:creationId xmlns:a16="http://schemas.microsoft.com/office/drawing/2014/main" id="{0574B1C8-2E04-C84C-8620-17F433DE686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839918" y="1061710"/>
            <a:ext cx="1169800" cy="1271665"/>
          </a:xfrm>
          <a:prstGeom prst="rect">
            <a:avLst/>
          </a:prstGeom>
        </p:spPr>
      </p:pic>
      <p:pic>
        <p:nvPicPr>
          <p:cNvPr id="8" name="Picture 7">
            <a:hlinkClick r:id="rId8"/>
            <a:extLst>
              <a:ext uri="{FF2B5EF4-FFF2-40B4-BE49-F238E27FC236}">
                <a16:creationId xmlns:a16="http://schemas.microsoft.com/office/drawing/2014/main" id="{70BDE44C-5220-D54B-BD46-A184B3623D7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33730" y="1064424"/>
            <a:ext cx="1219767" cy="1268951"/>
          </a:xfrm>
          <a:prstGeom prst="rect">
            <a:avLst/>
          </a:prstGeom>
        </p:spPr>
      </p:pic>
      <p:sp>
        <p:nvSpPr>
          <p:cNvPr id="4" name="Rectangular Callout 3">
            <a:extLst>
              <a:ext uri="{FF2B5EF4-FFF2-40B4-BE49-F238E27FC236}">
                <a16:creationId xmlns:a16="http://schemas.microsoft.com/office/drawing/2014/main" id="{BEF34639-F86C-5340-AFDF-58346F9A3DA2}"/>
              </a:ext>
            </a:extLst>
          </p:cNvPr>
          <p:cNvSpPr/>
          <p:nvPr/>
        </p:nvSpPr>
        <p:spPr>
          <a:xfrm>
            <a:off x="6132436" y="353075"/>
            <a:ext cx="2535397" cy="3363132"/>
          </a:xfrm>
          <a:prstGeom prst="wedgeRectCallout">
            <a:avLst>
              <a:gd name="adj1" fmla="val -84923"/>
              <a:gd name="adj2" fmla="val -139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800" dirty="0">
                <a:solidFill>
                  <a:schemeClr val="bg2"/>
                </a:solidFill>
              </a:rPr>
              <a:t>A Monad is the minimal amount of structure needed to overload function composition in a way that “</a:t>
            </a:r>
            <a:r>
              <a:rPr lang="en-TW" sz="1800" b="1" i="1" dirty="0">
                <a:solidFill>
                  <a:srgbClr val="FF0000"/>
                </a:solidFill>
              </a:rPr>
              <a:t>performs an extra computation</a:t>
            </a:r>
            <a:r>
              <a:rPr lang="en-TW" sz="1800" dirty="0">
                <a:solidFill>
                  <a:schemeClr val="bg2"/>
                </a:solidFill>
              </a:rPr>
              <a:t>” on the intermediate value. </a:t>
            </a:r>
          </a:p>
          <a:p>
            <a:r>
              <a:rPr lang="en-TW" sz="1800" dirty="0">
                <a:solidFill>
                  <a:schemeClr val="bg2"/>
                </a:solidFill>
              </a:rPr>
              <a:t>    </a:t>
            </a:r>
            <a:r>
              <a:rPr lang="en-TW" b="1" i="1" dirty="0">
                <a:solidFill>
                  <a:schemeClr val="bg2"/>
                </a:solidFill>
              </a:rPr>
              <a:t>- Youtuber Shelljump</a:t>
            </a:r>
            <a:endParaRPr lang="en-TW" sz="1800" b="1" i="1" dirty="0">
              <a:solidFill>
                <a:schemeClr val="bg2"/>
              </a:solidFill>
            </a:endParaRPr>
          </a:p>
        </p:txBody>
      </p:sp>
      <p:sp>
        <p:nvSpPr>
          <p:cNvPr id="9" name="TextBox 8">
            <a:extLst>
              <a:ext uri="{FF2B5EF4-FFF2-40B4-BE49-F238E27FC236}">
                <a16:creationId xmlns:a16="http://schemas.microsoft.com/office/drawing/2014/main" id="{09F706F8-9960-154D-998D-280D6414B1CB}"/>
              </a:ext>
            </a:extLst>
          </p:cNvPr>
          <p:cNvSpPr txBox="1"/>
          <p:nvPr/>
        </p:nvSpPr>
        <p:spPr>
          <a:xfrm>
            <a:off x="5731722" y="3836318"/>
            <a:ext cx="3100578" cy="954107"/>
          </a:xfrm>
          <a:prstGeom prst="rect">
            <a:avLst/>
          </a:prstGeom>
          <a:noFill/>
        </p:spPr>
        <p:txBody>
          <a:bodyPr wrap="square" rtlCol="0">
            <a:spAutoFit/>
          </a:bodyPr>
          <a:lstStyle/>
          <a:p>
            <a:r>
              <a:rPr lang="en-TW" dirty="0"/>
              <a:t>An additional stage, known </a:t>
            </a:r>
            <a:r>
              <a:rPr lang="en-TW"/>
              <a:t>as Kleisli </a:t>
            </a:r>
            <a:r>
              <a:rPr lang="en-TW" dirty="0"/>
              <a:t>Category of computational indirection</a:t>
            </a:r>
            <a:r>
              <a:rPr lang="en-TW"/>
              <a:t>, infuses </a:t>
            </a:r>
            <a:r>
              <a:rPr lang="en-TW" dirty="0"/>
              <a:t>significant flexibility </a:t>
            </a:r>
            <a:r>
              <a:rPr lang="en-US" dirty="0"/>
              <a:t>in function composition.</a:t>
            </a:r>
            <a:endParaRPr lang="en-TW" dirty="0"/>
          </a:p>
        </p:txBody>
      </p:sp>
      <p:sp>
        <p:nvSpPr>
          <p:cNvPr id="10" name="Oval 9">
            <a:extLst>
              <a:ext uri="{FF2B5EF4-FFF2-40B4-BE49-F238E27FC236}">
                <a16:creationId xmlns:a16="http://schemas.microsoft.com/office/drawing/2014/main" id="{827BF24B-5F8E-EB49-9CB7-36E86C785763}"/>
              </a:ext>
            </a:extLst>
          </p:cNvPr>
          <p:cNvSpPr/>
          <p:nvPr/>
        </p:nvSpPr>
        <p:spPr>
          <a:xfrm>
            <a:off x="4009718" y="1109675"/>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E1D03DDB-4A5A-BC4F-8544-7B547B441A47}"/>
              </a:ext>
            </a:extLst>
          </p:cNvPr>
          <p:cNvSpPr/>
          <p:nvPr/>
        </p:nvSpPr>
        <p:spPr>
          <a:xfrm>
            <a:off x="4006609" y="1515254"/>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Oval 12">
            <a:extLst>
              <a:ext uri="{FF2B5EF4-FFF2-40B4-BE49-F238E27FC236}">
                <a16:creationId xmlns:a16="http://schemas.microsoft.com/office/drawing/2014/main" id="{0489D5F4-9559-7747-9A63-CFA1BC6665A9}"/>
              </a:ext>
            </a:extLst>
          </p:cNvPr>
          <p:cNvSpPr/>
          <p:nvPr/>
        </p:nvSpPr>
        <p:spPr>
          <a:xfrm>
            <a:off x="4006610" y="1920833"/>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003085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err="1"/>
              <a:t>Yoneda</a:t>
            </a:r>
            <a:r>
              <a:rPr lang="en-US" dirty="0"/>
              <a:t> Lemma</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A1D6632-16D8-044D-AC05-1E3A85647C82}"/>
              </a:ext>
            </a:extLst>
          </p:cNvPr>
          <p:cNvSpPr txBox="1"/>
          <p:nvPr/>
        </p:nvSpPr>
        <p:spPr>
          <a:xfrm>
            <a:off x="621622" y="1017725"/>
            <a:ext cx="7900755" cy="2462213"/>
          </a:xfrm>
          <a:prstGeom prst="rect">
            <a:avLst/>
          </a:prstGeom>
          <a:noFill/>
        </p:spPr>
        <p:txBody>
          <a:bodyPr wrap="square" rtlCol="0">
            <a:spAutoFit/>
          </a:bodyPr>
          <a:lstStyle/>
          <a:p>
            <a:br>
              <a:rPr lang="en-US" dirty="0"/>
            </a:br>
            <a:r>
              <a:rPr lang="en-US" dirty="0"/>
              <a:t>1. Idea</a:t>
            </a:r>
          </a:p>
          <a:p>
            <a:r>
              <a:rPr lang="en-US" dirty="0"/>
              <a:t>The </a:t>
            </a:r>
            <a:r>
              <a:rPr lang="en-US" b="1" i="1" dirty="0" err="1"/>
              <a:t>Yoneda</a:t>
            </a:r>
            <a:r>
              <a:rPr lang="en-US" b="1" i="1" dirty="0"/>
              <a:t> lemma</a:t>
            </a:r>
            <a:r>
              <a:rPr lang="en-US" dirty="0"/>
              <a:t> says that the </a:t>
            </a:r>
            <a:r>
              <a:rPr lang="en-US" u="sng" dirty="0">
                <a:hlinkClick r:id="rId2"/>
              </a:rPr>
              <a:t>set</a:t>
            </a:r>
            <a:r>
              <a:rPr lang="en-US" dirty="0"/>
              <a:t> of </a:t>
            </a:r>
            <a:r>
              <a:rPr lang="en-US" u="sng" dirty="0">
                <a:hlinkClick r:id="rId3"/>
              </a:rPr>
              <a:t>morphisms</a:t>
            </a:r>
            <a:r>
              <a:rPr lang="en-US" dirty="0"/>
              <a:t> from a </a:t>
            </a:r>
            <a:r>
              <a:rPr lang="en-US" u="sng" dirty="0">
                <a:hlinkClick r:id="rId4"/>
              </a:rPr>
              <a:t>representable presheaf</a:t>
            </a:r>
            <a:r>
              <a:rPr lang="en-US" dirty="0"/>
              <a:t> y(c) into an arbitrary </a:t>
            </a:r>
            <a:r>
              <a:rPr lang="en-US" u="sng" dirty="0">
                <a:hlinkClick r:id="rId5"/>
              </a:rPr>
              <a:t>presheaf</a:t>
            </a:r>
            <a:r>
              <a:rPr lang="en-US" dirty="0"/>
              <a:t> X is in </a:t>
            </a:r>
            <a:r>
              <a:rPr lang="en-US" u="sng" dirty="0">
                <a:hlinkClick r:id="rId6"/>
              </a:rPr>
              <a:t>natural bijection</a:t>
            </a:r>
            <a:r>
              <a:rPr lang="en-US" dirty="0"/>
              <a:t> with the set X(c) assigned by X to the representing </a:t>
            </a:r>
            <a:r>
              <a:rPr lang="en-US" u="sng" dirty="0">
                <a:hlinkClick r:id="rId7"/>
              </a:rPr>
              <a:t>object</a:t>
            </a:r>
            <a:r>
              <a:rPr lang="en-US" dirty="0"/>
              <a:t> c.</a:t>
            </a:r>
          </a:p>
          <a:p>
            <a:r>
              <a:rPr lang="en-US" dirty="0"/>
              <a:t>The </a:t>
            </a:r>
            <a:r>
              <a:rPr lang="en-US" dirty="0" err="1"/>
              <a:t>Yoneda</a:t>
            </a:r>
            <a:r>
              <a:rPr lang="en-US" dirty="0"/>
              <a:t> lemma is an elementary but deep and central result in </a:t>
            </a:r>
            <a:r>
              <a:rPr lang="en-US" u="sng" dirty="0">
                <a:hlinkClick r:id="rId8"/>
              </a:rPr>
              <a:t>category theory</a:t>
            </a:r>
            <a:r>
              <a:rPr lang="en-US" dirty="0"/>
              <a:t> and in particular in </a:t>
            </a:r>
            <a:r>
              <a:rPr lang="en-US" u="sng" dirty="0">
                <a:hlinkClick r:id="rId9"/>
              </a:rPr>
              <a:t>sheaf and topos theory</a:t>
            </a:r>
            <a:r>
              <a:rPr lang="en-US" dirty="0"/>
              <a:t>. It is essential background behind the central concepts of </a:t>
            </a:r>
            <a:r>
              <a:rPr lang="en-US" i="1" u="sng" dirty="0">
                <a:hlinkClick r:id="rId10"/>
              </a:rPr>
              <a:t>representable functors</a:t>
            </a:r>
            <a:r>
              <a:rPr lang="en-US" dirty="0"/>
              <a:t>, </a:t>
            </a:r>
            <a:r>
              <a:rPr lang="en-US" i="1" u="sng" dirty="0">
                <a:hlinkClick r:id="rId11"/>
              </a:rPr>
              <a:t>universal constructions</a:t>
            </a:r>
            <a:r>
              <a:rPr lang="en-US" dirty="0"/>
              <a:t>, and </a:t>
            </a:r>
            <a:r>
              <a:rPr lang="en-US" i="1" u="sng" dirty="0">
                <a:hlinkClick r:id="rId12"/>
              </a:rPr>
              <a:t>universal elements</a:t>
            </a:r>
            <a:r>
              <a:rPr lang="en-US" dirty="0"/>
              <a:t>.</a:t>
            </a:r>
          </a:p>
          <a:p>
            <a:endParaRPr lang="en-US" dirty="0"/>
          </a:p>
          <a:p>
            <a:r>
              <a:rPr lang="en-US" dirty="0"/>
              <a:t>				-excerpt from </a:t>
            </a:r>
            <a:r>
              <a:rPr lang="en-US" dirty="0" err="1">
                <a:hlinkClick r:id="rId13"/>
              </a:rPr>
              <a:t>nLab</a:t>
            </a:r>
            <a:endParaRPr lang="en-US" dirty="0"/>
          </a:p>
          <a:p>
            <a:endParaRPr lang="en-TW" dirty="0"/>
          </a:p>
        </p:txBody>
      </p:sp>
    </p:spTree>
    <p:extLst>
      <p:ext uri="{BB962C8B-B14F-4D97-AF65-F5344CB8AC3E}">
        <p14:creationId xmlns:p14="http://schemas.microsoft.com/office/powerpoint/2010/main" val="710692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71422" y="616653"/>
            <a:ext cx="1260234" cy="307777"/>
          </a:xfrm>
          <a:prstGeom prst="rect">
            <a:avLst/>
          </a:prstGeom>
          <a:noFill/>
        </p:spPr>
        <p:txBody>
          <a:bodyPr wrap="square" rtlCol="0">
            <a:spAutoFit/>
          </a:bodyPr>
          <a:lstStyle/>
          <a:p>
            <a:pPr defTabSz="685766">
              <a:buClrTx/>
            </a:pPr>
            <a:r>
              <a:rPr lang="en-US" kern="1200" dirty="0">
                <a:solidFill>
                  <a:srgbClr val="FFFFFF"/>
                </a:solidFill>
                <a:latin typeface="STXinwei" panose="02010800040101010101" pitchFamily="2" charset="-122"/>
                <a:ea typeface="STXinwei" panose="02010800040101010101" pitchFamily="2" charset="-122"/>
                <a:cs typeface="Arial" charset="0"/>
              </a:rPr>
              <a:t>John Baez</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674990" y="161806"/>
            <a:ext cx="7811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sz="2800" kern="1200" dirty="0">
                <a:solidFill>
                  <a:srgbClr val="FFFFFF"/>
                </a:solidFill>
                <a:latin typeface="STXinwei" panose="02010800040101010101" pitchFamily="2" charset="-122"/>
                <a:ea typeface="STXinwei" panose="02010800040101010101" pitchFamily="2" charset="-122"/>
                <a:cs typeface="Arial" charset="0"/>
              </a:rPr>
              <a:t>Category Theory is the Mathematics of networks</a:t>
            </a:r>
          </a:p>
        </p:txBody>
      </p:sp>
      <p:sp>
        <p:nvSpPr>
          <p:cNvPr id="6" name="Rectangle 5"/>
          <p:cNvSpPr/>
          <p:nvPr/>
        </p:nvSpPr>
        <p:spPr>
          <a:xfrm>
            <a:off x="674990" y="3917270"/>
            <a:ext cx="8295308" cy="830997"/>
          </a:xfrm>
          <a:prstGeom prst="rect">
            <a:avLst/>
          </a:prstGeom>
        </p:spPr>
        <p:txBody>
          <a:bodyPr wrap="square">
            <a:spAutoFit/>
          </a:bodyPr>
          <a:lstStyle/>
          <a:p>
            <a:pPr defTabSz="685766">
              <a:buClrTx/>
            </a:pPr>
            <a:r>
              <a:rPr lang="en-US" sz="1200" kern="1200" dirty="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90312" y="810731"/>
            <a:ext cx="4788872" cy="2993045"/>
          </a:xfrm>
          <a:prstGeom prst="rect">
            <a:avLst/>
          </a:prstGeom>
        </p:spPr>
      </p:pic>
    </p:spTree>
    <p:extLst>
      <p:ext uri="{BB962C8B-B14F-4D97-AF65-F5344CB8AC3E}">
        <p14:creationId xmlns:p14="http://schemas.microsoft.com/office/powerpoint/2010/main" val="1552671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Functor in Action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r>
              <a:rPr lang="en-US" dirty="0">
                <a:hlinkClick r:id="rId2"/>
              </a:rPr>
              <a:t>https://</a:t>
            </a:r>
            <a:r>
              <a:rPr lang="en-US" dirty="0" err="1">
                <a:hlinkClick r:id="rId2"/>
              </a:rPr>
              <a:t>youtu.be</a:t>
            </a:r>
            <a:r>
              <a:rPr lang="en-US" dirty="0">
                <a:hlinkClick r:id="rId2"/>
              </a:rPr>
              <a:t>/XcM39gnqgNc?t=155</a:t>
            </a:r>
            <a:endParaRPr lang="en-TW" dirty="0"/>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r>
              <a:rPr lang="en-US" dirty="0">
                <a:hlinkClick r:id="rId4"/>
              </a:rPr>
              <a:t>https://youtu.be/YLIH8TKbAh4?t=389</a:t>
            </a:r>
            <a:endParaRPr lang="en-TW" dirty="0"/>
          </a:p>
        </p:txBody>
      </p:sp>
    </p:spTree>
    <p:extLst>
      <p:ext uri="{BB962C8B-B14F-4D97-AF65-F5344CB8AC3E}">
        <p14:creationId xmlns:p14="http://schemas.microsoft.com/office/powerpoint/2010/main" val="2484981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Various ways to interpret Natural Transformation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r>
              <a:rPr lang="en-TW" dirty="0">
                <a:solidFill>
                  <a:schemeClr val="bg1"/>
                </a:solidFill>
              </a:rPr>
              <a:t>T</a:t>
            </a:r>
            <a:r>
              <a:rPr lang="en-US" dirty="0">
                <a:solidFill>
                  <a:schemeClr val="bg1"/>
                </a:solidFill>
              </a:rPr>
              <a:t>h</a:t>
            </a:r>
            <a:r>
              <a:rPr lang="en-TW" dirty="0">
                <a:solidFill>
                  <a:schemeClr val="bg1"/>
                </a:solidFill>
              </a:rPr>
              <a:t>ink about Natural Transformations as various kinds of Abstract Interpretations?</a:t>
            </a:r>
          </a:p>
        </p:txBody>
      </p:sp>
    </p:spTree>
    <p:extLst>
      <p:ext uri="{BB962C8B-B14F-4D97-AF65-F5344CB8AC3E}">
        <p14:creationId xmlns:p14="http://schemas.microsoft.com/office/powerpoint/2010/main" val="3867094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algn="ctr" defTabSz="685800">
              <a:buClrTx/>
            </a:pPr>
            <a:r>
              <a:rPr lang="en-US" altLang="zh-TW" sz="3600" kern="1200" dirty="0">
                <a:solidFill>
                  <a:srgbClr val="FF0000"/>
                </a:solidFill>
                <a:latin typeface="STXinwei" panose="02010800040101010101" pitchFamily="2" charset="-122"/>
                <a:ea typeface="STXinwei" panose="02010800040101010101" pitchFamily="2" charset="-122"/>
                <a:cs typeface="+mn-cs"/>
              </a:rPr>
              <a:t>ALL Concepts </a:t>
            </a:r>
            <a:r>
              <a:rPr lang="en-US" altLang="zh-TW" sz="3600" kern="1200" dirty="0">
                <a:solidFill>
                  <a:prstClr val="white"/>
                </a:solidFill>
                <a:latin typeface="STXinwei" panose="02010800040101010101" pitchFamily="2" charset="-122"/>
                <a:ea typeface="STXinwei" panose="02010800040101010101" pitchFamily="2" charset="-122"/>
                <a:cs typeface="+mn-cs"/>
              </a:rPr>
              <a:t>can be represented using Kan Extension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r>
              <a:rPr lang="en-US" dirty="0">
                <a:solidFill>
                  <a:schemeClr val="bg1"/>
                </a:solidFill>
              </a:rPr>
              <a:t>A highly useful mathematical construct for </a:t>
            </a:r>
            <a:r>
              <a:rPr lang="en-TW" dirty="0">
                <a:solidFill>
                  <a:schemeClr val="bg1"/>
                </a:solidFill>
              </a:rPr>
              <a:t>teaching and learning abstractions.</a:t>
            </a:r>
          </a:p>
        </p:txBody>
      </p:sp>
    </p:spTree>
    <p:extLst>
      <p:ext uri="{BB962C8B-B14F-4D97-AF65-F5344CB8AC3E}">
        <p14:creationId xmlns:p14="http://schemas.microsoft.com/office/powerpoint/2010/main" val="250353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907807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t>Construct Story Telling using Metaphorical Connections</a:t>
            </a:r>
            <a:endParaRPr dirty="0"/>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967555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12677</TotalTime>
  <Words>6018</Words>
  <Application>Microsoft Macintosh PowerPoint</Application>
  <PresentationFormat>On-screen Show (16:9)</PresentationFormat>
  <Paragraphs>946</Paragraphs>
  <Slides>148</Slides>
  <Notes>76</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148</vt:i4>
      </vt:variant>
    </vt:vector>
  </HeadingPairs>
  <TitlesOfParts>
    <vt:vector size="167" baseType="lpstr">
      <vt:lpstr>Hei</vt:lpstr>
      <vt:lpstr>Lora</vt:lpstr>
      <vt:lpstr>黑体</vt:lpstr>
      <vt:lpstr>STXingkai</vt:lpstr>
      <vt:lpstr>STXinwei</vt:lpstr>
      <vt:lpstr>STXinwei Regular</vt:lpstr>
      <vt:lpstr>Weibei SC</vt:lpstr>
      <vt:lpstr>造字工房毅黑（非商用）常规体</vt:lpstr>
      <vt:lpstr>Arial</vt:lpstr>
      <vt:lpstr>Calibri</vt:lpstr>
      <vt:lpstr>Cambria Math</vt:lpstr>
      <vt:lpstr>Comic Sans MS</vt:lpstr>
      <vt:lpstr>Times New Roman</vt:lpstr>
      <vt:lpstr>Wingdings</vt:lpstr>
      <vt:lpstr>Simple Light</vt:lpstr>
      <vt:lpstr>3_Office Theme</vt:lpstr>
      <vt:lpstr>1_Office Theme</vt:lpstr>
      <vt:lpstr>1_Simple Light</vt:lpstr>
      <vt:lpstr>2_Simple Light</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The Science of Story Boarding</vt:lpstr>
      <vt:lpstr>Metaphors as a Cognitive Foundation</vt:lpstr>
      <vt:lpstr>A Metaphor in Space http://ghostcities.mit.edu/</vt:lpstr>
      <vt:lpstr>The Grand Daddy of Hypertext</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Higher Dimensional Structure  denoted by Arrows</vt:lpstr>
      <vt:lpstr>The Idea of Multiplication expressed in Arrows</vt:lpstr>
      <vt:lpstr>The World According to Category Theory</vt:lpstr>
      <vt:lpstr>Perspectives of Category Theorists (Yoneda Perspective)</vt:lpstr>
      <vt:lpstr>PowerPoint Presentation</vt:lpstr>
      <vt:lpstr>PowerPoint Presentation</vt:lpstr>
      <vt:lpstr>PowerPoint Presentation</vt:lpstr>
      <vt:lpstr>PowerPoint Presentation</vt:lpstr>
      <vt:lpstr>Arrows as Universal Building Blocks</vt:lpstr>
      <vt:lpstr>PowerPoint Presentation</vt:lpstr>
      <vt:lpstr>Arrow = Function = Morphism</vt:lpstr>
      <vt:lpstr>Functors are “Maps”</vt:lpstr>
      <vt:lpstr>PowerPoint Presentation</vt:lpstr>
      <vt:lpstr>Natural Transformation “relates” Functors</vt:lpstr>
      <vt:lpstr>Category Theory: Unary Computation</vt:lpstr>
      <vt:lpstr>The Categorical Lens into a Set</vt:lpstr>
      <vt:lpstr>Category Theory and Type Theory</vt:lpstr>
      <vt:lpstr>Verticle Composition</vt:lpstr>
      <vt:lpstr>Horizontal Composition</vt:lpstr>
      <vt:lpstr>Computing Architectures associated with Tools</vt:lpstr>
      <vt:lpstr>Universal Constructions as a “uniquing” strategy</vt:lpstr>
      <vt:lpstr>Limits and Co-Limits</vt:lpstr>
      <vt:lpstr>What is Monad</vt:lpstr>
      <vt:lpstr>Kleisli Arrow of outrageous Fortune</vt:lpstr>
      <vt:lpstr>Yoneda Lemma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Construct Story Telling using Metaphorical Connections</vt:lpstr>
      <vt:lpstr>PowerPoint Presentation</vt:lpstr>
      <vt:lpstr>关键词：Incommensurability （不可通约）</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lpstr>Students Actions before Monday October 12</vt:lpstr>
      <vt:lpstr>A Story Telling site about Alan Turing</vt:lpstr>
      <vt:lpstr>Turning Category Theory onto itself</vt:lpstr>
      <vt:lpstr>Another Category Theory Talk by Prof. Riehl</vt:lpstr>
      <vt:lpstr>The Geometry of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1281</cp:revision>
  <dcterms:modified xsi:type="dcterms:W3CDTF">2020-12-28T23:40:34Z</dcterms:modified>
</cp:coreProperties>
</file>